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88" r:id="rId3"/>
    <p:sldId id="258" r:id="rId4"/>
    <p:sldId id="259" r:id="rId5"/>
    <p:sldId id="290" r:id="rId6"/>
    <p:sldId id="264" r:id="rId7"/>
    <p:sldId id="289" r:id="rId8"/>
    <p:sldId id="285" r:id="rId9"/>
    <p:sldId id="291" r:id="rId10"/>
    <p:sldId id="292" r:id="rId11"/>
    <p:sldId id="286" r:id="rId12"/>
    <p:sldId id="293" r:id="rId13"/>
    <p:sldId id="294" r:id="rId14"/>
    <p:sldId id="295" r:id="rId15"/>
    <p:sldId id="296" r:id="rId16"/>
    <p:sldId id="297" r:id="rId17"/>
    <p:sldId id="298" r:id="rId18"/>
    <p:sldId id="306" r:id="rId19"/>
    <p:sldId id="299" r:id="rId20"/>
    <p:sldId id="300" r:id="rId21"/>
    <p:sldId id="301" r:id="rId22"/>
    <p:sldId id="305" r:id="rId23"/>
    <p:sldId id="302" r:id="rId24"/>
    <p:sldId id="303" r:id="rId25"/>
    <p:sldId id="304" r:id="rId26"/>
    <p:sldId id="287"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ytuł 28"/>
          <p:cNvSpPr>
            <a:spLocks noGrp="1"/>
          </p:cNvSpPr>
          <p:nvPr>
            <p:ph type="ctrTitle"/>
          </p:nvPr>
        </p:nvSpPr>
        <p:spPr>
          <a:xfrm>
            <a:off x="381000" y="4853411"/>
            <a:ext cx="8458200" cy="1222375"/>
          </a:xfrm>
        </p:spPr>
        <p:txBody>
          <a:bodyPr anchor="t"/>
          <a:lstStyle/>
          <a:p>
            <a:r>
              <a:rPr kumimoji="0" lang="pl-PL" smtClean="0"/>
              <a:t>Kliknij, aby edytować styl</a:t>
            </a:r>
            <a:endParaRPr kumimoji="0" lang="en-US"/>
          </a:p>
        </p:txBody>
      </p:sp>
      <p:sp>
        <p:nvSpPr>
          <p:cNvPr id="9" name="Podtytu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16" name="Symbol zastępczy daty 15"/>
          <p:cNvSpPr>
            <a:spLocks noGrp="1"/>
          </p:cNvSpPr>
          <p:nvPr>
            <p:ph type="dt" sz="half" idx="10"/>
          </p:nvPr>
        </p:nvSpPr>
        <p:spPr/>
        <p:txBody>
          <a:bodyPr/>
          <a:lstStyle/>
          <a:p>
            <a:fld id="{C0A38A38-20D7-40FF-804F-C51DCC86FD7E}" type="datetimeFigureOut">
              <a:rPr lang="pl-PL" smtClean="0"/>
              <a:pPr/>
              <a:t>20.04.2022</a:t>
            </a:fld>
            <a:endParaRPr lang="pl-PL"/>
          </a:p>
        </p:txBody>
      </p:sp>
      <p:sp>
        <p:nvSpPr>
          <p:cNvPr id="2" name="Symbol zastępczy stopki 1"/>
          <p:cNvSpPr>
            <a:spLocks noGrp="1"/>
          </p:cNvSpPr>
          <p:nvPr>
            <p:ph type="ftr" sz="quarter" idx="11"/>
          </p:nvPr>
        </p:nvSpPr>
        <p:spPr/>
        <p:txBody>
          <a:bodyPr/>
          <a:lstStyle/>
          <a:p>
            <a:endParaRPr lang="pl-PL"/>
          </a:p>
        </p:txBody>
      </p:sp>
      <p:sp>
        <p:nvSpPr>
          <p:cNvPr id="15" name="Symbol zastępczy numeru slajdu 14"/>
          <p:cNvSpPr>
            <a:spLocks noGrp="1"/>
          </p:cNvSpPr>
          <p:nvPr>
            <p:ph type="sldNum" sz="quarter" idx="12"/>
          </p:nvPr>
        </p:nvSpPr>
        <p:spPr>
          <a:xfrm>
            <a:off x="8229600" y="6473952"/>
            <a:ext cx="758952" cy="246888"/>
          </a:xfrm>
        </p:spPr>
        <p:txBody>
          <a:bodyPr/>
          <a:lstStyle/>
          <a:p>
            <a:fld id="{C477F34B-321E-45DE-9E1B-CF43DB8E107A}" type="slidenum">
              <a:rPr lang="pl-PL" smtClean="0"/>
              <a:pPr/>
              <a:t>‹#›</a:t>
            </a:fld>
            <a:endParaRPr lang="pl-PL"/>
          </a:p>
        </p:txBody>
      </p:sp>
    </p:spTree>
  </p:cSld>
  <p:clrMapOvr>
    <a:masterClrMapping/>
  </p:clrMapOvr>
  <p:transition spd="slow">
    <p:dissolve/>
    <p:sndAc>
      <p:stSnd>
        <p:snd r:embed="rId1" name="cashreg.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0A38A38-20D7-40FF-804F-C51DCC86FD7E}" type="datetimeFigureOut">
              <a:rPr lang="pl-PL" smtClean="0"/>
              <a:pPr/>
              <a:t>20.04.2022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77F34B-321E-45DE-9E1B-CF43DB8E107A}" type="slidenum">
              <a:rPr lang="pl-PL" smtClean="0"/>
              <a:pPr/>
              <a:t>‹#›</a:t>
            </a:fld>
            <a:endParaRPr lang="pl-PL"/>
          </a:p>
        </p:txBody>
      </p:sp>
    </p:spTree>
  </p:cSld>
  <p:clrMapOvr>
    <a:masterClrMapping/>
  </p:clrMapOvr>
  <p:transition spd="slow">
    <p:dissolve/>
    <p:sndAc>
      <p:stSnd>
        <p:snd r:embed="rId1" name="cashreg.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549276"/>
            <a:ext cx="18288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549276"/>
            <a:ext cx="62484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0A38A38-20D7-40FF-804F-C51DCC86FD7E}" type="datetimeFigureOut">
              <a:rPr lang="pl-PL" smtClean="0"/>
              <a:pPr/>
              <a:t>20.04.2022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77F34B-321E-45DE-9E1B-CF43DB8E107A}" type="slidenum">
              <a:rPr lang="pl-PL" smtClean="0"/>
              <a:pPr/>
              <a:t>‹#›</a:t>
            </a:fld>
            <a:endParaRPr lang="pl-PL"/>
          </a:p>
        </p:txBody>
      </p:sp>
    </p:spTree>
  </p:cSld>
  <p:clrMapOvr>
    <a:masterClrMapping/>
  </p:clrMapOvr>
  <p:transition spd="slow">
    <p:dissolve/>
    <p:sndAc>
      <p:stSnd>
        <p:snd r:embed="rId1" name="cashreg.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2" name="Tytuł 21"/>
          <p:cNvSpPr>
            <a:spLocks noGrp="1"/>
          </p:cNvSpPr>
          <p:nvPr>
            <p:ph type="title"/>
          </p:nvPr>
        </p:nvSpPr>
        <p:spPr/>
        <p:txBody>
          <a:bodyPr/>
          <a:lstStyle/>
          <a:p>
            <a:r>
              <a:rPr kumimoji="0" lang="pl-PL" smtClean="0"/>
              <a:t>Kliknij, aby edytować styl</a:t>
            </a:r>
            <a:endParaRPr kumimoji="0" lang="en-US"/>
          </a:p>
        </p:txBody>
      </p:sp>
      <p:sp>
        <p:nvSpPr>
          <p:cNvPr id="27" name="Symbol zastępczy zawartości 26"/>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C0A38A38-20D7-40FF-804F-C51DCC86FD7E}" type="datetimeFigureOut">
              <a:rPr lang="pl-PL" smtClean="0"/>
              <a:pPr/>
              <a:t>20.04.2022</a:t>
            </a:fld>
            <a:endParaRPr lang="pl-PL"/>
          </a:p>
        </p:txBody>
      </p:sp>
      <p:sp>
        <p:nvSpPr>
          <p:cNvPr id="19" name="Symbol zastępczy stopki 18"/>
          <p:cNvSpPr>
            <a:spLocks noGrp="1"/>
          </p:cNvSpPr>
          <p:nvPr>
            <p:ph type="ftr" sz="quarter" idx="11"/>
          </p:nvPr>
        </p:nvSpPr>
        <p:spPr>
          <a:xfrm>
            <a:off x="3581400" y="76200"/>
            <a:ext cx="2895600" cy="288925"/>
          </a:xfrm>
        </p:spPr>
        <p:txBody>
          <a:bodyPr/>
          <a:lstStyle/>
          <a:p>
            <a:endParaRPr lang="pl-PL"/>
          </a:p>
        </p:txBody>
      </p:sp>
      <p:sp>
        <p:nvSpPr>
          <p:cNvPr id="16" name="Symbol zastępczy numeru slajdu 15"/>
          <p:cNvSpPr>
            <a:spLocks noGrp="1"/>
          </p:cNvSpPr>
          <p:nvPr>
            <p:ph type="sldNum" sz="quarter" idx="12"/>
          </p:nvPr>
        </p:nvSpPr>
        <p:spPr>
          <a:xfrm>
            <a:off x="8229600" y="6473952"/>
            <a:ext cx="758952" cy="246888"/>
          </a:xfrm>
        </p:spPr>
        <p:txBody>
          <a:bodyPr/>
          <a:lstStyle/>
          <a:p>
            <a:fld id="{C477F34B-321E-45DE-9E1B-CF43DB8E107A}" type="slidenum">
              <a:rPr lang="pl-PL" smtClean="0"/>
              <a:pPr/>
              <a:t>‹#›</a:t>
            </a:fld>
            <a:endParaRPr lang="pl-PL"/>
          </a:p>
        </p:txBody>
      </p:sp>
    </p:spTree>
  </p:cSld>
  <p:clrMapOvr>
    <a:masterClrMapping/>
  </p:clrMapOvr>
  <p:transition spd="slow">
    <p:dissolve/>
    <p:sndAc>
      <p:stSnd>
        <p:snd r:embed="rId1" name="cashreg.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teks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9" name="Symbol zastępczy daty 18"/>
          <p:cNvSpPr>
            <a:spLocks noGrp="1"/>
          </p:cNvSpPr>
          <p:nvPr>
            <p:ph type="dt" sz="half" idx="10"/>
          </p:nvPr>
        </p:nvSpPr>
        <p:spPr/>
        <p:txBody>
          <a:bodyPr/>
          <a:lstStyle/>
          <a:p>
            <a:fld id="{C0A38A38-20D7-40FF-804F-C51DCC86FD7E}" type="datetimeFigureOut">
              <a:rPr lang="pl-PL" smtClean="0"/>
              <a:pPr/>
              <a:t>20.04.2022</a:t>
            </a:fld>
            <a:endParaRPr lang="pl-PL"/>
          </a:p>
        </p:txBody>
      </p:sp>
      <p:sp>
        <p:nvSpPr>
          <p:cNvPr id="11" name="Symbol zastępczy stopki 10"/>
          <p:cNvSpPr>
            <a:spLocks noGrp="1"/>
          </p:cNvSpPr>
          <p:nvPr>
            <p:ph type="ftr" sz="quarter" idx="11"/>
          </p:nvPr>
        </p:nvSpPr>
        <p:spPr/>
        <p:txBody>
          <a:bodyPr/>
          <a:lstStyle/>
          <a:p>
            <a:endParaRPr lang="pl-PL"/>
          </a:p>
        </p:txBody>
      </p:sp>
      <p:sp>
        <p:nvSpPr>
          <p:cNvPr id="16" name="Symbol zastępczy numeru slajdu 15"/>
          <p:cNvSpPr>
            <a:spLocks noGrp="1"/>
          </p:cNvSpPr>
          <p:nvPr>
            <p:ph type="sldNum" sz="quarter" idx="12"/>
          </p:nvPr>
        </p:nvSpPr>
        <p:spPr/>
        <p:txBody>
          <a:bodyPr/>
          <a:lstStyle/>
          <a:p>
            <a:fld id="{C477F34B-321E-45DE-9E1B-CF43DB8E107A}" type="slidenum">
              <a:rPr lang="pl-PL" smtClean="0"/>
              <a:pPr/>
              <a:t>‹#›</a:t>
            </a:fld>
            <a:endParaRPr lang="pl-PL"/>
          </a:p>
        </p:txBody>
      </p:sp>
      <p:sp>
        <p:nvSpPr>
          <p:cNvPr id="8" name="Tytuł 7"/>
          <p:cNvSpPr>
            <a:spLocks noGrp="1"/>
          </p:cNvSpPr>
          <p:nvPr>
            <p:ph type="title"/>
          </p:nvPr>
        </p:nvSpPr>
        <p:spPr>
          <a:xfrm>
            <a:off x="180475" y="2947085"/>
            <a:ext cx="8686800" cy="1184825"/>
          </a:xfrm>
        </p:spPr>
        <p:txBody>
          <a:bodyPr rtlCol="0" anchor="t"/>
          <a:lstStyle>
            <a:lvl1pPr algn="r">
              <a:defRPr/>
            </a:lvl1pPr>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ashreg.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0" name="Tytuł 1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4" name="Symbol zastępczy zawartości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0"/>
          </p:nvPr>
        </p:nvSpPr>
        <p:spPr/>
        <p:txBody>
          <a:bodyPr/>
          <a:lstStyle/>
          <a:p>
            <a:fld id="{C0A38A38-20D7-40FF-804F-C51DCC86FD7E}" type="datetimeFigureOut">
              <a:rPr lang="pl-PL" smtClean="0"/>
              <a:pPr/>
              <a:t>20.04.2022</a:t>
            </a:fld>
            <a:endParaRPr lang="pl-PL"/>
          </a:p>
        </p:txBody>
      </p:sp>
      <p:sp>
        <p:nvSpPr>
          <p:cNvPr id="10" name="Symbol zastępczy stopki 9"/>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C477F34B-321E-45DE-9E1B-CF43DB8E107A}" type="slidenum">
              <a:rPr lang="pl-PL" smtClean="0"/>
              <a:pPr/>
              <a:t>‹#›</a:t>
            </a:fld>
            <a:endParaRPr lang="pl-PL"/>
          </a:p>
        </p:txBody>
      </p:sp>
    </p:spTree>
  </p:cSld>
  <p:clrMapOvr>
    <a:masterClrMapping/>
  </p:clrMapOvr>
  <p:transition spd="slow">
    <p:dissolve/>
    <p:sndAc>
      <p:stSnd>
        <p:snd r:embed="rId1" name="cashreg.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9" name="Tytuł 28"/>
          <p:cNvSpPr>
            <a:spLocks noGrp="1"/>
          </p:cNvSpPr>
          <p:nvPr>
            <p:ph type="title"/>
          </p:nvPr>
        </p:nvSpPr>
        <p:spPr>
          <a:xfrm>
            <a:off x="304800" y="5410200"/>
            <a:ext cx="8610600" cy="882650"/>
          </a:xfrm>
        </p:spPr>
        <p:txBody>
          <a:bodyPr anchor="ctr"/>
          <a:lstStyle>
            <a:lvl1pPr>
              <a:defRPr/>
            </a:lvl1pPr>
          </a:lstStyle>
          <a:p>
            <a:r>
              <a:rPr kumimoji="0" lang="pl-PL" smtClean="0"/>
              <a:t>Kliknij, aby edytować styl</a:t>
            </a:r>
            <a:endParaRPr kumimoji="0" lang="en-US"/>
          </a:p>
        </p:txBody>
      </p:sp>
      <p:sp>
        <p:nvSpPr>
          <p:cNvPr id="13" name="Symbol zastępczy teks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25" name="Symbol zastępczy teks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zawartości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8" name="Symbol zastępczy zawartości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0"/>
          </p:nvPr>
        </p:nvSpPr>
        <p:spPr/>
        <p:txBody>
          <a:bodyPr/>
          <a:lstStyle/>
          <a:p>
            <a:fld id="{C0A38A38-20D7-40FF-804F-C51DCC86FD7E}" type="datetimeFigureOut">
              <a:rPr lang="pl-PL" smtClean="0"/>
              <a:pPr/>
              <a:t>20.04.2022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229600" y="6477000"/>
            <a:ext cx="762000" cy="246888"/>
          </a:xfrm>
        </p:spPr>
        <p:txBody>
          <a:bodyPr/>
          <a:lstStyle/>
          <a:p>
            <a:fld id="{C477F34B-321E-45DE-9E1B-CF43DB8E107A}" type="slidenum">
              <a:rPr lang="pl-PL" smtClean="0"/>
              <a:pPr/>
              <a:t>‹#›</a:t>
            </a:fld>
            <a:endParaRPr lang="pl-PL"/>
          </a:p>
        </p:txBody>
      </p:sp>
      <p:sp>
        <p:nvSpPr>
          <p:cNvPr id="11" name="Łącznik prosty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dissolve/>
    <p:sndAc>
      <p:stSnd>
        <p:snd r:embed="rId1" name="cashreg.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0" name="Tytuł 2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C0A38A38-20D7-40FF-804F-C51DCC86FD7E}" type="datetimeFigureOut">
              <a:rPr lang="pl-PL" smtClean="0"/>
              <a:pPr/>
              <a:t>20.04.2022</a:t>
            </a:fld>
            <a:endParaRPr lang="pl-PL"/>
          </a:p>
        </p:txBody>
      </p:sp>
      <p:sp>
        <p:nvSpPr>
          <p:cNvPr id="21" name="Symbol zastępczy stopki 20"/>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77F34B-321E-45DE-9E1B-CF43DB8E107A}" type="slidenum">
              <a:rPr lang="pl-PL" smtClean="0"/>
              <a:pPr/>
              <a:t>‹#›</a:t>
            </a:fld>
            <a:endParaRPr lang="pl-PL"/>
          </a:p>
        </p:txBody>
      </p:sp>
    </p:spTree>
  </p:cSld>
  <p:clrMapOvr>
    <a:masterClrMapping/>
  </p:clrMapOvr>
  <p:transition spd="slow">
    <p:dissolve/>
    <p:sndAc>
      <p:stSnd>
        <p:snd r:embed="rId1" name="cashreg.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C0A38A38-20D7-40FF-804F-C51DCC86FD7E}" type="datetimeFigureOut">
              <a:rPr lang="pl-PL" smtClean="0"/>
              <a:pPr/>
              <a:t>20.04.2022</a:t>
            </a:fld>
            <a:endParaRPr lang="pl-PL"/>
          </a:p>
        </p:txBody>
      </p:sp>
      <p:sp>
        <p:nvSpPr>
          <p:cNvPr id="24" name="Symbol zastępczy stopki 23"/>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477F34B-321E-45DE-9E1B-CF43DB8E107A}" type="slidenum">
              <a:rPr lang="pl-PL" smtClean="0"/>
              <a:pPr/>
              <a:t>‹#›</a:t>
            </a:fld>
            <a:endParaRPr lang="pl-PL"/>
          </a:p>
        </p:txBody>
      </p:sp>
    </p:spTree>
  </p:cSld>
  <p:clrMapOvr>
    <a:masterClrMapping/>
  </p:clrMapOvr>
  <p:transition spd="slow">
    <p:dissolve/>
    <p:sndAc>
      <p:stSnd>
        <p:snd r:embed="rId1" name="cashreg.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Łącznik prosty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title"/>
          </p:nvPr>
        </p:nvSpPr>
        <p:spPr>
          <a:xfrm>
            <a:off x="457200" y="5486400"/>
            <a:ext cx="8458200" cy="520700"/>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14" name="Symbol zastępczy zawartości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C0A38A38-20D7-40FF-804F-C51DCC86FD7E}" type="datetimeFigureOut">
              <a:rPr lang="pl-PL" smtClean="0"/>
              <a:pPr/>
              <a:t>20.04.2022</a:t>
            </a:fld>
            <a:endParaRPr lang="pl-PL"/>
          </a:p>
        </p:txBody>
      </p:sp>
      <p:sp>
        <p:nvSpPr>
          <p:cNvPr id="29" name="Symbol zastępczy stopki 28"/>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477F34B-321E-45DE-9E1B-CF43DB8E107A}" type="slidenum">
              <a:rPr lang="pl-PL" smtClean="0"/>
              <a:pPr/>
              <a:t>‹#›</a:t>
            </a:fld>
            <a:endParaRPr lang="pl-PL"/>
          </a:p>
        </p:txBody>
      </p:sp>
    </p:spTree>
  </p:cSld>
  <p:clrMapOvr>
    <a:masterClrMapping/>
  </p:clrMapOvr>
  <p:transition spd="slow">
    <p:dissolve/>
    <p:sndAc>
      <p:stSnd>
        <p:snd r:embed="rId1" name="cashreg.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3" name="Symbol zastępczy obraz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l-PL" smtClean="0"/>
              <a:t>Kliknij ikonę, aby dodać obraz</a:t>
            </a:r>
            <a:endParaRPr kumimoji="0" lang="en-US" dirty="0"/>
          </a:p>
        </p:txBody>
      </p:sp>
      <p:sp>
        <p:nvSpPr>
          <p:cNvPr id="7" name="Symbol zastępczy daty 6"/>
          <p:cNvSpPr>
            <a:spLocks noGrp="1"/>
          </p:cNvSpPr>
          <p:nvPr>
            <p:ph type="dt" sz="half" idx="10"/>
          </p:nvPr>
        </p:nvSpPr>
        <p:spPr/>
        <p:txBody>
          <a:bodyPr/>
          <a:lstStyle/>
          <a:p>
            <a:fld id="{C0A38A38-20D7-40FF-804F-C51DCC86FD7E}" type="datetimeFigureOut">
              <a:rPr lang="pl-PL" smtClean="0"/>
              <a:pPr/>
              <a:t>20.04.2022</a:t>
            </a:fld>
            <a:endParaRPr lang="pl-PL"/>
          </a:p>
        </p:txBody>
      </p:sp>
      <p:sp>
        <p:nvSpPr>
          <p:cNvPr id="5" name="Symbol zastępczy stopki 4"/>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C477F34B-321E-45DE-9E1B-CF43DB8E107A}" type="slidenum">
              <a:rPr lang="pl-PL" smtClean="0"/>
              <a:pPr/>
              <a:t>‹#›</a:t>
            </a:fld>
            <a:endParaRPr lang="pl-PL"/>
          </a:p>
        </p:txBody>
      </p:sp>
      <p:sp>
        <p:nvSpPr>
          <p:cNvPr id="17" name="Tytuł 16"/>
          <p:cNvSpPr>
            <a:spLocks noGrp="1"/>
          </p:cNvSpPr>
          <p:nvPr>
            <p:ph type="title"/>
          </p:nvPr>
        </p:nvSpPr>
        <p:spPr>
          <a:xfrm>
            <a:off x="381000" y="4993760"/>
            <a:ext cx="5867400" cy="522288"/>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Tree>
  </p:cSld>
  <p:clrMapOvr>
    <a:masterClrMapping/>
  </p:clrMapOvr>
  <p:transition spd="slow">
    <p:dissolve/>
    <p:sndAc>
      <p:stSnd>
        <p:snd r:embed="rId1" name="cashreg.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66000"/>
            <a:lum/>
          </a:blip>
          <a:srcRect/>
          <a:tile tx="0" ty="0" sx="100000" sy="100000" flip="none" algn="tl"/>
        </a:blipFill>
        <a:effectLst/>
      </p:bgPr>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ymbol zastępczy teks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1" name="Symbol zastępczy daty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0A38A38-20D7-40FF-804F-C51DCC86FD7E}" type="datetimeFigureOut">
              <a:rPr lang="pl-PL" smtClean="0"/>
              <a:pPr/>
              <a:t>20.04.2022</a:t>
            </a:fld>
            <a:endParaRPr lang="pl-PL"/>
          </a:p>
        </p:txBody>
      </p:sp>
      <p:sp>
        <p:nvSpPr>
          <p:cNvPr id="28" name="Symbol zastępczy stopki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l-PL"/>
          </a:p>
        </p:txBody>
      </p:sp>
      <p:sp>
        <p:nvSpPr>
          <p:cNvPr id="5" name="Symbol zastępczy numeru slajd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477F34B-321E-45DE-9E1B-CF43DB8E107A}" type="slidenum">
              <a:rPr lang="pl-PL" smtClean="0"/>
              <a:pPr/>
              <a:t>‹#›</a:t>
            </a:fld>
            <a:endParaRPr lang="pl-PL"/>
          </a:p>
        </p:txBody>
      </p:sp>
      <p:sp>
        <p:nvSpPr>
          <p:cNvPr id="10" name="Symbol zastępczy tytułu 9"/>
          <p:cNvSpPr>
            <a:spLocks noGrp="1"/>
          </p:cNvSpPr>
          <p:nvPr>
            <p:ph type="title"/>
          </p:nvPr>
        </p:nvSpPr>
        <p:spPr>
          <a:xfrm>
            <a:off x="304800" y="457200"/>
            <a:ext cx="8686800" cy="838200"/>
          </a:xfrm>
          <a:prstGeom prst="rect">
            <a:avLst/>
          </a:prstGeom>
        </p:spPr>
        <p:txBody>
          <a:bodyPr vert="horz" anchor="ctr">
            <a:normAutofit/>
          </a:bodyPr>
          <a:lstStyle/>
          <a:p>
            <a:r>
              <a:rPr kumimoji="0" lang="pl-PL" smtClean="0"/>
              <a:t>Kliknij, aby edytować styl</a:t>
            </a:r>
            <a:endParaRPr kumimoji="0" lang="en-US"/>
          </a:p>
        </p:txBody>
      </p:sp>
      <p:sp>
        <p:nvSpPr>
          <p:cNvPr id="9" name="Łącznik prosty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Łącznik prosty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slow">
    <p:dissolve/>
    <p:sndAc>
      <p:stSnd>
        <p:snd r:embed="rId13" name="cashreg.wav" builtIn="1"/>
      </p:stSnd>
    </p:sndAc>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214646" y="1857364"/>
            <a:ext cx="5929354" cy="1857388"/>
          </a:xfrm>
        </p:spPr>
        <p:txBody>
          <a:bodyPr>
            <a:normAutofit/>
          </a:bodyPr>
          <a:lstStyle/>
          <a:p>
            <a:r>
              <a:rPr lang="pl-PL" sz="4000" b="1" dirty="0" smtClean="0"/>
              <a:t>,,Mój zawód – moja przyszłość”?</a:t>
            </a:r>
            <a:endParaRPr lang="pl-PL" sz="4000" b="1" dirty="0"/>
          </a:p>
        </p:txBody>
      </p:sp>
      <p:sp>
        <p:nvSpPr>
          <p:cNvPr id="3" name="Podtytuł 2"/>
          <p:cNvSpPr>
            <a:spLocks noGrp="1"/>
          </p:cNvSpPr>
          <p:nvPr>
            <p:ph type="subTitle" idx="1"/>
          </p:nvPr>
        </p:nvSpPr>
        <p:spPr>
          <a:xfrm>
            <a:off x="1285852" y="3929066"/>
            <a:ext cx="7691462" cy="757246"/>
          </a:xfrm>
        </p:spPr>
        <p:txBody>
          <a:bodyPr>
            <a:noAutofit/>
          </a:bodyPr>
          <a:lstStyle/>
          <a:p>
            <a:r>
              <a:rPr lang="pl-PL" sz="3200" b="1" dirty="0" smtClean="0">
                <a:solidFill>
                  <a:schemeClr val="accent6">
                    <a:lumMod val="50000"/>
                  </a:schemeClr>
                </a:solidFill>
              </a:rPr>
              <a:t>Jak możemy osiągnąć prestiż zawodowy jako pracownicy i właściciele biur rachunkowych?</a:t>
            </a:r>
            <a:endParaRPr lang="pl-PL" sz="3200" b="1" dirty="0">
              <a:solidFill>
                <a:schemeClr val="accent6">
                  <a:lumMod val="50000"/>
                </a:schemeClr>
              </a:solidFill>
            </a:endParaRPr>
          </a:p>
        </p:txBody>
      </p:sp>
      <p:pic>
        <p:nvPicPr>
          <p:cNvPr id="1026" name="Picture 2"/>
          <p:cNvPicPr>
            <a:picLocks noChangeAspect="1" noChangeArrowheads="1"/>
          </p:cNvPicPr>
          <p:nvPr/>
        </p:nvPicPr>
        <p:blipFill>
          <a:blip r:embed="rId3"/>
          <a:srcRect/>
          <a:stretch>
            <a:fillRect/>
          </a:stretch>
        </p:blipFill>
        <p:spPr bwMode="auto">
          <a:xfrm>
            <a:off x="642910" y="785794"/>
            <a:ext cx="2619375" cy="1743075"/>
          </a:xfrm>
          <a:prstGeom prst="rect">
            <a:avLst/>
          </a:prstGeom>
          <a:noFill/>
          <a:ln w="9525">
            <a:noFill/>
            <a:miter lim="800000"/>
            <a:headEnd/>
            <a:tailEnd/>
          </a:ln>
          <a:effectLst/>
        </p:spPr>
      </p:pic>
    </p:spTree>
  </p:cSld>
  <p:clrMapOvr>
    <a:masterClrMapping/>
  </p:clrMapOvr>
  <p:transition spd="slow">
    <p:dissolve/>
    <p:sndAc>
      <p:stSnd>
        <p:snd r:embed="rId2" name="cashreg.wav" builtIn="1"/>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r>
              <a:rPr lang="pl-PL" i="1" dirty="0" smtClean="0"/>
              <a:t>Najlepiej opłacani są doświadczeni pracownicy, ze stażem pracy ponad 16 lat, dla których mediana wynosiła 6 000 złotych. Początkujący ekonomiści ze stażem pracy 1 rok lub mniej mogli średnio liczyć na 3000 brutto. Analitycy finansowi przeciętnie dostawali w Polsce 7000 brutto. Jest to pensja wyższa niż średnia krajowa.</a:t>
            </a:r>
            <a:endParaRPr lang="pl-PL" i="1" dirty="0"/>
          </a:p>
        </p:txBody>
      </p:sp>
    </p:spTree>
  </p:cSld>
  <p:clrMapOvr>
    <a:masterClrMapping/>
  </p:clrMapOvr>
  <p:transition spd="slow">
    <p:dissolve/>
    <p:sndAc>
      <p:stSnd>
        <p:snd r:embed="rId2" name="cashreg.wav" builtIn="1"/>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Ekonomista – specjalności</a:t>
            </a:r>
            <a:endParaRPr lang="pl-PL" dirty="0"/>
          </a:p>
        </p:txBody>
      </p:sp>
      <p:sp>
        <p:nvSpPr>
          <p:cNvPr id="3" name="Symbol zastępczy zawartości 2"/>
          <p:cNvSpPr>
            <a:spLocks noGrp="1"/>
          </p:cNvSpPr>
          <p:nvPr>
            <p:ph idx="1"/>
          </p:nvPr>
        </p:nvSpPr>
        <p:spPr/>
        <p:txBody>
          <a:bodyPr/>
          <a:lstStyle/>
          <a:p>
            <a:r>
              <a:rPr lang="pl-PL" dirty="0" smtClean="0"/>
              <a:t>Ekonomia integracji europejskiej;</a:t>
            </a:r>
          </a:p>
          <a:p>
            <a:r>
              <a:rPr lang="pl-PL" dirty="0" smtClean="0"/>
              <a:t>Ekonomia sektora publicznego;</a:t>
            </a:r>
          </a:p>
          <a:p>
            <a:r>
              <a:rPr lang="pl-PL" dirty="0" smtClean="0"/>
              <a:t>Gospodarowanie nieruchomościami;</a:t>
            </a:r>
          </a:p>
          <a:p>
            <a:r>
              <a:rPr lang="pl-PL" dirty="0" smtClean="0"/>
              <a:t>Zarządzanie i doradztwo personalne;</a:t>
            </a:r>
          </a:p>
          <a:p>
            <a:r>
              <a:rPr lang="pl-PL" dirty="0" smtClean="0"/>
              <a:t>Strategia rozwoju biznesu.</a:t>
            </a:r>
          </a:p>
          <a:p>
            <a:endParaRPr lang="pl-PL" dirty="0"/>
          </a:p>
        </p:txBody>
      </p:sp>
    </p:spTree>
  </p:cSld>
  <p:clrMapOvr>
    <a:masterClrMapping/>
  </p:clrMapOvr>
  <p:transition spd="slow">
    <p:dissolve/>
    <p:sndAc>
      <p:stSnd>
        <p:snd r:embed="rId2" name="cashreg.wav" builtIn="1"/>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Możliwe specjalizacje dla ekonomistów</a:t>
            </a:r>
            <a:endParaRPr lang="pl-PL" dirty="0"/>
          </a:p>
        </p:txBody>
      </p:sp>
      <p:sp>
        <p:nvSpPr>
          <p:cNvPr id="3" name="Symbol zastępczy zawartości 2"/>
          <p:cNvSpPr>
            <a:spLocks noGrp="1"/>
          </p:cNvSpPr>
          <p:nvPr>
            <p:ph idx="1"/>
          </p:nvPr>
        </p:nvSpPr>
        <p:spPr/>
        <p:txBody>
          <a:bodyPr/>
          <a:lstStyle/>
          <a:p>
            <a:pPr algn="ctr"/>
            <a:r>
              <a:rPr lang="pl-PL" dirty="0" smtClean="0"/>
              <a:t>Jakie specjalności mogą zatem ukończyć absolwenci ekonomii? Oferta jest szeroka i obejmuje m.in.: Ekonomię integracji europejskiej, Ekonomię sektora publicznego, </a:t>
            </a:r>
            <a:r>
              <a:rPr lang="pl-PL" dirty="0" err="1" smtClean="0"/>
              <a:t>Ekobiznes</a:t>
            </a:r>
            <a:r>
              <a:rPr lang="pl-PL" dirty="0" smtClean="0"/>
              <a:t>, Gospodarowanie nieruchomościami, Zarządzanie i doradztwo personalne oraz Strategie rozwoju biznesu.</a:t>
            </a:r>
            <a:endParaRPr lang="pl-PL" dirty="0"/>
          </a:p>
        </p:txBody>
      </p:sp>
    </p:spTree>
  </p:cSld>
  <p:clrMapOvr>
    <a:masterClrMapping/>
  </p:clrMapOvr>
  <p:transition spd="slow">
    <p:dissolve/>
    <p:sndAc>
      <p:stSnd>
        <p:snd r:embed="rId2" name="cashreg.wav" builtIn="1"/>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1800" b="1" cap="all" dirty="0" smtClean="0"/>
              <a:t>EKONOMIA – CZY ŁATWO ZNALEŹĆ PRACĘ PO STUDIACH?</a:t>
            </a:r>
            <a:r>
              <a:rPr lang="pl-PL" b="1" cap="all" dirty="0" smtClean="0"/>
              <a:t/>
            </a:r>
            <a:br>
              <a:rPr lang="pl-PL" b="1" cap="all" dirty="0" smtClean="0"/>
            </a:br>
            <a:endParaRPr lang="pl-PL" dirty="0"/>
          </a:p>
        </p:txBody>
      </p:sp>
      <p:sp>
        <p:nvSpPr>
          <p:cNvPr id="3" name="Symbol zastępczy zawartości 2"/>
          <p:cNvSpPr>
            <a:spLocks noGrp="1"/>
          </p:cNvSpPr>
          <p:nvPr>
            <p:ph idx="1"/>
          </p:nvPr>
        </p:nvSpPr>
        <p:spPr/>
        <p:txBody>
          <a:bodyPr>
            <a:normAutofit fontScale="77500" lnSpcReduction="20000"/>
          </a:bodyPr>
          <a:lstStyle/>
          <a:p>
            <a:pPr algn="ctr"/>
            <a:r>
              <a:rPr lang="pl-PL" dirty="0" smtClean="0"/>
              <a:t>Gdy otrzymamy dyplom, możemy zacząć posługiwać się tytułem magistra ekonomii. Krokiem dzielącym świeżo upieczonych magistrów od stania się ekonomistą jest znalezienie pracy w zawodzie.</a:t>
            </a:r>
          </a:p>
          <a:p>
            <a:pPr algn="ctr"/>
            <a:r>
              <a:rPr lang="pl-PL" dirty="0" smtClean="0"/>
              <a:t>Szanse na szybkie pozyskanie zatrudnienia będą znacznie większe, jeżeli jeszcze podczas studiów ukończy się staż w renomowanej firmie zatrudniającej ekonomistów lub pracowałeś w branży choćby jako wolontariusz.</a:t>
            </a:r>
          </a:p>
          <a:p>
            <a:pPr algn="ctr"/>
            <a:r>
              <a:rPr lang="pl-PL" dirty="0" smtClean="0"/>
              <a:t>Nawet z minimalnym doświadczeniem zawodowym będzie łatwiej zdobyć pracę w dużych i średniej wielkości firmach, instytucjach badawczych oraz urzędach. Kluczem do sukcesu będzie też niewątpliwie świetna znajomość języka angielskiego.</a:t>
            </a:r>
          </a:p>
          <a:p>
            <a:pPr algn="ctr"/>
            <a:endParaRPr lang="pl-PL" dirty="0"/>
          </a:p>
        </p:txBody>
      </p:sp>
    </p:spTree>
  </p:cSld>
  <p:clrMapOvr>
    <a:masterClrMapping/>
  </p:clrMapOvr>
  <p:transition spd="slow">
    <p:dissolve/>
    <p:sndAc>
      <p:stSnd>
        <p:snd r:embed="rId2" name="cashreg.wav" builtIn="1"/>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cap="all" dirty="0" smtClean="0"/>
              <a:t>PODSUMOWANIE</a:t>
            </a:r>
            <a:br>
              <a:rPr lang="pl-PL" b="1" cap="al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pPr algn="ctr"/>
            <a:r>
              <a:rPr lang="pl-PL" dirty="0" smtClean="0"/>
              <a:t>Do bycia ekonomistą trzeba tylko wykazać się konsekwencją w działaniu, pracowitością i zapałem do nauki. Jeżeli już teraz wiemy, że Ekonomia to nasz wymarzony kierunek studiów, nie należy zaprzestać tylko na uczęszczaniu na wykłady i zaliczaniu przedmiotów.</a:t>
            </a:r>
          </a:p>
          <a:p>
            <a:pPr algn="ctr"/>
            <a:r>
              <a:rPr lang="pl-PL" dirty="0" smtClean="0"/>
              <a:t>Warto szukać każdej okazji, by poszerzyć wiedzę, czytać książki i czasopisma branżowe, śledzić wiadomości ze świata, uczestniczyć w konferencjach i nie zapominać o znalezieniu praktyk studenckich, podczas których odkryjemy praktyczne aspekty pracy ekonomisty. To wszystko sprawi, że zwiększymy swoje szanse na osiągnięcie sukcesu w tym zawodzie.</a:t>
            </a:r>
          </a:p>
          <a:p>
            <a:pPr algn="ctr"/>
            <a:endParaRPr lang="pl-PL" dirty="0"/>
          </a:p>
        </p:txBody>
      </p:sp>
    </p:spTree>
  </p:cSld>
  <p:clrMapOvr>
    <a:masterClrMapping/>
  </p:clrMapOvr>
  <p:transition spd="slow">
    <p:dissolve/>
    <p:sndAc>
      <p:stSnd>
        <p:snd r:embed="rId2" name="cashreg.wav" builtIn="1"/>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r>
              <a:rPr lang="pl-PL" sz="6000" b="1" cap="all" dirty="0" smtClean="0"/>
              <a:t>PYTANIA I ODPOWIEDZI</a:t>
            </a:r>
          </a:p>
          <a:p>
            <a:endParaRPr lang="pl-PL" dirty="0"/>
          </a:p>
        </p:txBody>
      </p:sp>
    </p:spTree>
  </p:cSld>
  <p:clrMapOvr>
    <a:masterClrMapping/>
  </p:clrMapOvr>
  <p:transition spd="slow">
    <p:dissolve/>
    <p:sndAc>
      <p:stSnd>
        <p:snd r:embed="rId2" name="cashreg.wav" builtIn="1"/>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2700" b="1" dirty="0" smtClean="0"/>
              <a:t>Czy ekonomista musi mieć wykształcenie?</a:t>
            </a:r>
            <a:r>
              <a:rPr lang="pl-PL" b="1" dirty="0" smtClean="0"/>
              <a:t/>
            </a:r>
            <a:br>
              <a:rPr lang="pl-PL" b="1" dirty="0" smtClean="0"/>
            </a:br>
            <a:endParaRPr lang="pl-PL" dirty="0"/>
          </a:p>
        </p:txBody>
      </p:sp>
      <p:sp>
        <p:nvSpPr>
          <p:cNvPr id="3" name="Symbol zastępczy zawartości 2"/>
          <p:cNvSpPr>
            <a:spLocks noGrp="1"/>
          </p:cNvSpPr>
          <p:nvPr>
            <p:ph idx="1"/>
          </p:nvPr>
        </p:nvSpPr>
        <p:spPr/>
        <p:txBody>
          <a:bodyPr>
            <a:normAutofit fontScale="85000" lnSpcReduction="10000"/>
          </a:bodyPr>
          <a:lstStyle/>
          <a:p>
            <a:pPr algn="ctr"/>
            <a:r>
              <a:rPr lang="pl-PL" dirty="0" smtClean="0"/>
              <a:t>Nie. Nie każdy musi mieć wyższe wykształcenie, by być fachowcem. Dziś potrzebne są umiejętności praktyczne i językowe. Jeśli osoba chętna na stanowisko ekonomisty nie ma wykształcenia wyższego, a jedynie zdaną maturę, może starać się o pracę.</a:t>
            </a:r>
          </a:p>
          <a:p>
            <a:pPr algn="ctr"/>
            <a:r>
              <a:rPr lang="pl-PL" dirty="0" smtClean="0"/>
              <a:t>Wystarczy, że wykaże się odpowiednimi kompetencjami, by uzyskać możliwość pracy. Dla takich osób bardzo ważne jest wyjątkowe wykazanie się na okresie próbnym, podczas którego udowodnią, że są w stanie ze spokojem zająć dane stanowisko.</a:t>
            </a:r>
          </a:p>
          <a:p>
            <a:endParaRPr lang="pl-PL" dirty="0"/>
          </a:p>
        </p:txBody>
      </p:sp>
    </p:spTree>
  </p:cSld>
  <p:clrMapOvr>
    <a:masterClrMapping/>
  </p:clrMapOvr>
  <p:transition spd="slow">
    <p:dissolve/>
    <p:sndAc>
      <p:stSnd>
        <p:snd r:embed="rId2" name="cashreg.wav" builtIn="1"/>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Ile zarabia ekonomista w banku?</a:t>
            </a:r>
            <a:br>
              <a:rPr lang="pl-PL" b="1" dirty="0" smtClean="0"/>
            </a:br>
            <a:endParaRPr lang="pl-PL" dirty="0"/>
          </a:p>
        </p:txBody>
      </p:sp>
      <p:sp>
        <p:nvSpPr>
          <p:cNvPr id="3" name="Symbol zastępczy zawartości 2"/>
          <p:cNvSpPr>
            <a:spLocks noGrp="1"/>
          </p:cNvSpPr>
          <p:nvPr>
            <p:ph idx="1"/>
          </p:nvPr>
        </p:nvSpPr>
        <p:spPr/>
        <p:txBody>
          <a:bodyPr>
            <a:normAutofit fontScale="85000" lnSpcReduction="10000"/>
          </a:bodyPr>
          <a:lstStyle/>
          <a:p>
            <a:pPr algn="ctr"/>
            <a:r>
              <a:rPr lang="pl-PL" dirty="0" smtClean="0"/>
              <a:t>Miesięczne wynagrodzenie całkowite na stanowisku ekonomisty, pracującego w banku wynosi 5 250 zł brutto. Co drugi ekonomista otrzymuje pensję od 4 650 zł do 7 580 zł. 25% najgorzej wynagradzanych ekonomistów zarabia poniżej 4 650 zł brutto. Na zarobki powyżej 7 580 zł brutto może liczyć grupa 25% najlepiej opłacanych ekonomistów.</a:t>
            </a:r>
          </a:p>
          <a:p>
            <a:pPr algn="ctr"/>
            <a:r>
              <a:rPr lang="pl-PL" dirty="0" smtClean="0"/>
              <a:t>Praktycznie każdy bank zatrudnia u siebie doświadczonych ekonomistów, którzy mają za zadanie analizowanie rynku i danych rynkowych.</a:t>
            </a:r>
          </a:p>
          <a:p>
            <a:pPr algn="ctr"/>
            <a:endParaRPr lang="pl-PL" dirty="0"/>
          </a:p>
        </p:txBody>
      </p:sp>
    </p:spTree>
  </p:cSld>
  <p:clrMapOvr>
    <a:masterClrMapping/>
  </p:clrMapOvr>
  <p:transition spd="slow">
    <p:dissolve/>
    <p:sndAc>
      <p:stSnd>
        <p:snd r:embed="rId2" name="cashreg.wav" builtIn="1"/>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obrazu 5" descr="unnamed.jpg"/>
          <p:cNvPicPr>
            <a:picLocks noGrp="1" noChangeAspect="1"/>
          </p:cNvPicPr>
          <p:nvPr>
            <p:ph type="pic" idx="1"/>
          </p:nvPr>
        </p:nvPicPr>
        <p:blipFill>
          <a:blip r:embed="rId3"/>
          <a:srcRect t="19389" b="19389"/>
          <a:stretch>
            <a:fillRect/>
          </a:stretch>
        </p:blipFill>
        <p:spPr/>
      </p:pic>
      <p:sp>
        <p:nvSpPr>
          <p:cNvPr id="2" name="Tytuł 1"/>
          <p:cNvSpPr>
            <a:spLocks noGrp="1"/>
          </p:cNvSpPr>
          <p:nvPr>
            <p:ph type="title"/>
          </p:nvPr>
        </p:nvSpPr>
        <p:spPr/>
        <p:txBody>
          <a:bodyPr/>
          <a:lstStyle/>
          <a:p>
            <a:pPr algn="ctr"/>
            <a:r>
              <a:rPr lang="pl-PL" b="1" dirty="0" smtClean="0"/>
              <a:t>Przykład certyfikatu księgowego</a:t>
            </a:r>
            <a:endParaRPr lang="pl-PL" b="1" dirty="0"/>
          </a:p>
        </p:txBody>
      </p:sp>
    </p:spTree>
  </p:cSld>
  <p:clrMapOvr>
    <a:masterClrMapping/>
  </p:clrMapOvr>
  <p:transition spd="slow">
    <p:dissolve/>
    <p:sndAc>
      <p:stSnd>
        <p:snd r:embed="rId2" name="cashreg.wav" builtIn="1"/>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Absolwent technika ekonomisty może być księgowym…</a:t>
            </a:r>
            <a:endParaRPr lang="pl-PL" b="1" dirty="0"/>
          </a:p>
        </p:txBody>
      </p:sp>
      <p:sp>
        <p:nvSpPr>
          <p:cNvPr id="3" name="Symbol zastępczy zawartości 2"/>
          <p:cNvSpPr>
            <a:spLocks noGrp="1"/>
          </p:cNvSpPr>
          <p:nvPr>
            <p:ph idx="1"/>
          </p:nvPr>
        </p:nvSpPr>
        <p:spPr/>
        <p:txBody>
          <a:bodyPr>
            <a:normAutofit fontScale="92500" lnSpcReduction="20000"/>
          </a:bodyPr>
          <a:lstStyle/>
          <a:p>
            <a:pPr algn="ctr"/>
            <a:r>
              <a:rPr lang="pl-PL" i="1" dirty="0" smtClean="0"/>
              <a:t>Księgowy czy księgowa to osoba odpowiedzialna za prowadzenie bieżących operacji finansowych firmy bądź klientów indywidualnych. W społeczeństwie istnieje wiele stereotypów na temat osób, które zdecydowały się na taką profesję. Obecnie coraz więcej ludzi podkreśla, że nie jest to nudny zawód.  Mało kto wie, że to właśnie księgowi podliczają głosy przed galą wręczenia Oscarów, a w przeszłości przedstawiciele tej profesji doprowadzili do aresztowania słynnego Ala </a:t>
            </a:r>
            <a:r>
              <a:rPr lang="pl-PL" i="1" dirty="0" err="1" smtClean="0"/>
              <a:t>Capone</a:t>
            </a:r>
            <a:r>
              <a:rPr lang="pl-PL" i="1" dirty="0" smtClean="0"/>
              <a:t>.</a:t>
            </a:r>
            <a:endParaRPr lang="pl-PL" i="1" dirty="0"/>
          </a:p>
        </p:txBody>
      </p:sp>
    </p:spTree>
  </p:cSld>
  <p:clrMapOvr>
    <a:masterClrMapping/>
  </p:clrMapOvr>
  <p:transition spd="slow">
    <p:dissolve/>
    <p:sndAc>
      <p:stSnd>
        <p:snd r:embed="rId2" name="cashreg.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srcRect/>
          <a:stretch>
            <a:fillRect/>
          </a:stretch>
        </p:blipFill>
        <p:spPr bwMode="auto">
          <a:xfrm>
            <a:off x="1785918" y="2285992"/>
            <a:ext cx="5357850" cy="3792636"/>
          </a:xfrm>
          <a:prstGeom prst="rect">
            <a:avLst/>
          </a:prstGeom>
          <a:noFill/>
          <a:ln w="9525">
            <a:noFill/>
            <a:miter lim="800000"/>
            <a:headEnd/>
            <a:tailEnd/>
          </a:ln>
          <a:effectLst/>
        </p:spPr>
      </p:pic>
      <p:sp>
        <p:nvSpPr>
          <p:cNvPr id="2" name="Tytuł 1"/>
          <p:cNvSpPr>
            <a:spLocks noGrp="1"/>
          </p:cNvSpPr>
          <p:nvPr>
            <p:ph type="title"/>
          </p:nvPr>
        </p:nvSpPr>
        <p:spPr/>
        <p:txBody>
          <a:bodyPr/>
          <a:lstStyle/>
          <a:p>
            <a:pPr algn="ctr"/>
            <a:r>
              <a:rPr lang="pl-PL" b="1" dirty="0" smtClean="0"/>
              <a:t>Cel projektu</a:t>
            </a:r>
            <a:endParaRPr lang="pl-PL" b="1" dirty="0"/>
          </a:p>
        </p:txBody>
      </p:sp>
      <p:sp>
        <p:nvSpPr>
          <p:cNvPr id="3" name="Symbol zastępczy zawartości 2"/>
          <p:cNvSpPr>
            <a:spLocks noGrp="1"/>
          </p:cNvSpPr>
          <p:nvPr>
            <p:ph idx="1"/>
          </p:nvPr>
        </p:nvSpPr>
        <p:spPr>
          <a:xfrm>
            <a:off x="457200" y="1219200"/>
            <a:ext cx="8186766" cy="1495420"/>
          </a:xfrm>
        </p:spPr>
        <p:txBody>
          <a:bodyPr>
            <a:normAutofit fontScale="85000" lnSpcReduction="20000"/>
          </a:bodyPr>
          <a:lstStyle/>
          <a:p>
            <a:pPr algn="ctr">
              <a:buNone/>
            </a:pPr>
            <a:r>
              <a:rPr lang="pl-PL" dirty="0" smtClean="0"/>
              <a:t>Poszukiwanie odpowiedzi na pytania dotyczące specyfiki zawodu, wymaganych kwalifikacji, ale także niezbędnych predyspozycji, by wykonywać zawód technika ekonomisty.</a:t>
            </a:r>
          </a:p>
          <a:p>
            <a:pPr algn="ctr">
              <a:buNone/>
            </a:pPr>
            <a:endParaRPr lang="pl-PL" dirty="0"/>
          </a:p>
        </p:txBody>
      </p:sp>
    </p:spTree>
  </p:cSld>
  <p:clrMapOvr>
    <a:masterClrMapping/>
  </p:clrMapOvr>
  <p:transition spd="slow">
    <p:dissolve/>
    <p:sndAc>
      <p:stSnd>
        <p:snd r:embed="rId2" name="cashreg.wav" builtIn="1"/>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Praca w księgowości - na czym polega</a:t>
            </a:r>
            <a:br>
              <a:rPr lang="pl-PL" b="1" dirty="0" smtClean="0"/>
            </a:br>
            <a:endParaRPr lang="pl-PL" dirty="0"/>
          </a:p>
        </p:txBody>
      </p:sp>
      <p:sp>
        <p:nvSpPr>
          <p:cNvPr id="3" name="Symbol zastępczy zawartości 2"/>
          <p:cNvSpPr>
            <a:spLocks noGrp="1"/>
          </p:cNvSpPr>
          <p:nvPr>
            <p:ph idx="1"/>
          </p:nvPr>
        </p:nvSpPr>
        <p:spPr/>
        <p:txBody>
          <a:bodyPr>
            <a:noAutofit/>
          </a:bodyPr>
          <a:lstStyle/>
          <a:p>
            <a:pPr algn="ctr">
              <a:lnSpc>
                <a:spcPct val="170000"/>
              </a:lnSpc>
            </a:pPr>
            <a:r>
              <a:rPr lang="pl-PL" sz="1400" i="1" dirty="0" smtClean="0">
                <a:latin typeface="Times New Roman" pitchFamily="18" charset="0"/>
                <a:cs typeface="Times New Roman" pitchFamily="18" charset="0"/>
              </a:rPr>
              <a:t>Prowadzenie księgowości firmy jest bardzo skomplikowanym i zawiłym zadaniem. Na przestrzeni ostatniego dziesięciolecia można zauważyć duże zmiany w tej branży. Wiąże się to między innymi z rozwojem technologicznym oraz opracowaniem wielu programów, które znacznie ułatwiają pracę w sektorze finansowym.</a:t>
            </a:r>
            <a:br>
              <a:rPr lang="pl-PL" sz="1400" i="1" dirty="0" smtClean="0">
                <a:latin typeface="Times New Roman" pitchFamily="18" charset="0"/>
                <a:cs typeface="Times New Roman" pitchFamily="18" charset="0"/>
              </a:rPr>
            </a:br>
            <a:r>
              <a:rPr lang="pl-PL" sz="1400" i="1" dirty="0" smtClean="0">
                <a:latin typeface="Times New Roman" pitchFamily="18" charset="0"/>
                <a:cs typeface="Times New Roman" pitchFamily="18" charset="0"/>
              </a:rPr>
              <a:t>Księgowy znajdzie zatrudnienie w dużych przedsiębiorstwach lub małych lokalnych firmach. Do obowiązków osób, które pracują w tym zawodzie, należą przede wszystkim: sporządzanie sprawozdań finansowych, prowadzenie ksiąg rachunkowych, księgowanie bieżących wydatków, wyliczanie rezerw oraz podatków, przygotowywanie i wykonywanie przelewów bankowych oraz sprawdzanie ich zgodności z dokumentacją. Księgowi zajmują się również współpracą z instytucjami zewnętrznymi, typu ZUS, GUS czy NBP.</a:t>
            </a:r>
            <a:br>
              <a:rPr lang="pl-PL" sz="1400" i="1" dirty="0" smtClean="0">
                <a:latin typeface="Times New Roman" pitchFamily="18" charset="0"/>
                <a:cs typeface="Times New Roman" pitchFamily="18" charset="0"/>
              </a:rPr>
            </a:br>
            <a:r>
              <a:rPr lang="pl-PL" sz="1400" i="1" dirty="0" smtClean="0">
                <a:latin typeface="Times New Roman" pitchFamily="18" charset="0"/>
                <a:cs typeface="Times New Roman" pitchFamily="18" charset="0"/>
              </a:rPr>
              <a:t>Warto podkreślić, że wykonywanie tego zawodu jest obciążone odpowiedzialnością, ponieważ to głównie księgowi mogą ponieść kary za wszystkie możliwe błędy w rozliczeniach z urzędem skarbowym. Dlatego bardzo ważne jest, aby wszystkie transakcje zawierane w firmie były odpowiednio udokumentowane w księgach rachunkowych.</a:t>
            </a:r>
            <a:endParaRPr lang="pl-PL" sz="1400" i="1" dirty="0">
              <a:latin typeface="Times New Roman" pitchFamily="18" charset="0"/>
              <a:cs typeface="Times New Roman" pitchFamily="18" charset="0"/>
            </a:endParaRPr>
          </a:p>
        </p:txBody>
      </p:sp>
    </p:spTree>
  </p:cSld>
  <p:clrMapOvr>
    <a:masterClrMapping/>
  </p:clrMapOvr>
  <p:transition spd="slow">
    <p:dissolve/>
    <p:sndAc>
      <p:stSnd>
        <p:snd r:embed="rId2" name="cashreg.wav" builtIn="1"/>
      </p:stSnd>
    </p:sndAc>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6000"/>
            <a:lum/>
          </a:blip>
          <a:srcRect/>
          <a:tile tx="0" ty="0" sx="100000" sy="100000" flip="y" algn="tl"/>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Księgowy - kwalifikacje</a:t>
            </a:r>
            <a:br>
              <a:rPr lang="pl-PL" b="1" dirty="0" smtClean="0"/>
            </a:br>
            <a:endParaRPr lang="pl-PL" dirty="0"/>
          </a:p>
        </p:txBody>
      </p:sp>
      <p:sp>
        <p:nvSpPr>
          <p:cNvPr id="3" name="Symbol zastępczy zawartości 2"/>
          <p:cNvSpPr>
            <a:spLocks noGrp="1"/>
          </p:cNvSpPr>
          <p:nvPr>
            <p:ph idx="1"/>
          </p:nvPr>
        </p:nvSpPr>
        <p:spPr/>
        <p:txBody>
          <a:bodyPr>
            <a:normAutofit lnSpcReduction="10000"/>
          </a:bodyPr>
          <a:lstStyle/>
          <a:p>
            <a:pPr algn="ctr"/>
            <a:r>
              <a:rPr lang="pl-PL" dirty="0" smtClean="0"/>
              <a:t>Większość osób, które zdecydowały się na pracę w księgowości, posiada wyższe wykształcenie. Nie ma jednak konkretnego kierunku, który jest wymagany do wykonywania obowiązków w tym zawodzie. Najczęściej wybierane są studia takie jak: </a:t>
            </a:r>
            <a:r>
              <a:rPr lang="pl-PL" dirty="0" err="1" smtClean="0"/>
              <a:t>ekonomia</a:t>
            </a:r>
            <a:r>
              <a:rPr lang="pl-PL" dirty="0" smtClean="0"/>
              <a:t>, finanse i rachunkowość lub zarządzanie i marketing. Oprócz tego można ukończyć specjalny kurs księgowego, który także daje wiele możliwości.</a:t>
            </a:r>
            <a:endParaRPr lang="pl-PL" dirty="0"/>
          </a:p>
        </p:txBody>
      </p:sp>
    </p:spTree>
  </p:cSld>
  <p:clrMapOvr>
    <a:masterClrMapping/>
  </p:clrMapOvr>
  <p:transition spd="slow">
    <p:dissolve/>
    <p:sndAc>
      <p:stSnd>
        <p:snd r:embed="rId2" name="cashreg.wav" builtIn="1"/>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ymbol zastępczy obrazu 4" descr="images.jpg"/>
          <p:cNvPicPr>
            <a:picLocks noGrp="1" noChangeAspect="1"/>
          </p:cNvPicPr>
          <p:nvPr>
            <p:ph type="pic" idx="1"/>
          </p:nvPr>
        </p:nvPicPr>
        <p:blipFill>
          <a:blip r:embed="rId3"/>
          <a:srcRect t="11011" b="11011"/>
          <a:stretch>
            <a:fillRect/>
          </a:stretch>
        </p:blipFill>
        <p:spPr>
          <a:xfrm>
            <a:off x="1142976" y="1643050"/>
            <a:ext cx="6900882" cy="3580791"/>
          </a:xfrm>
          <a:prstGeom prst="rect">
            <a:avLst/>
          </a:prstGeom>
          <a:ln>
            <a:noFill/>
          </a:ln>
          <a:effectLst>
            <a:outerShdw blurRad="190500" algn="tl" rotWithShape="0">
              <a:srgbClr val="000000">
                <a:alpha val="70000"/>
              </a:srgbClr>
            </a:outerShdw>
          </a:effectLst>
        </p:spPr>
      </p:pic>
      <p:sp>
        <p:nvSpPr>
          <p:cNvPr id="2" name="Tytuł 1"/>
          <p:cNvSpPr>
            <a:spLocks noGrp="1"/>
          </p:cNvSpPr>
          <p:nvPr>
            <p:ph type="title"/>
          </p:nvPr>
        </p:nvSpPr>
        <p:spPr/>
        <p:txBody>
          <a:bodyPr/>
          <a:lstStyle/>
          <a:p>
            <a:r>
              <a:rPr lang="pl-PL" dirty="0" smtClean="0"/>
              <a:t>Certyfikat księgowego</a:t>
            </a:r>
            <a:endParaRPr lang="pl-PL" dirty="0"/>
          </a:p>
        </p:txBody>
      </p:sp>
    </p:spTree>
  </p:cSld>
  <p:clrMapOvr>
    <a:masterClrMapping/>
  </p:clrMapOvr>
  <p:transition spd="slow">
    <p:dissolve/>
    <p:sndAc>
      <p:stSnd>
        <p:snd r:embed="rId2" name="cashreg.wav" builtIn="1"/>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Kurs księgowego</a:t>
            </a:r>
            <a:br>
              <a:rPr lang="pl-PL" b="1" dirty="0" smtClean="0"/>
            </a:br>
            <a:endParaRPr lang="pl-PL" dirty="0"/>
          </a:p>
        </p:txBody>
      </p:sp>
      <p:sp>
        <p:nvSpPr>
          <p:cNvPr id="3" name="Symbol zastępczy zawartości 2"/>
          <p:cNvSpPr>
            <a:spLocks noGrp="1"/>
          </p:cNvSpPr>
          <p:nvPr>
            <p:ph idx="1"/>
          </p:nvPr>
        </p:nvSpPr>
        <p:spPr/>
        <p:txBody>
          <a:bodyPr>
            <a:normAutofit fontScale="92500" lnSpcReduction="10000"/>
          </a:bodyPr>
          <a:lstStyle/>
          <a:p>
            <a:pPr algn="ctr"/>
            <a:r>
              <a:rPr lang="pl-PL" dirty="0" smtClean="0"/>
              <a:t>Jeżeli chcemy się przekwalifikować, możemy pomyśleć o kursach księgowych. Mają one różne poziomy zaawansowania i najczęściej są prowadzone przez prywatne ośrodki edukacyjne. Szkolenia z zakresu księgowości dzielą się na część teoretyczną oraz praktyczną i są połączone z omówieniem funkcji konkretnych programów rozliczeniowych. Podstawowe przyuczenie do zawodu jest także związane z kursem dla specjalistów ds. księgi przychodów i rozchodów.</a:t>
            </a:r>
            <a:endParaRPr lang="pl-PL" dirty="0"/>
          </a:p>
        </p:txBody>
      </p:sp>
    </p:spTree>
  </p:cSld>
  <p:clrMapOvr>
    <a:masterClrMapping/>
  </p:clrMapOvr>
  <p:transition spd="slow">
    <p:dissolve/>
    <p:sndAc>
      <p:stSnd>
        <p:snd r:embed="rId2" name="cashreg.wav" builtIn="1"/>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Bibliografia </a:t>
            </a:r>
            <a:endParaRPr lang="pl-PL" dirty="0"/>
          </a:p>
        </p:txBody>
      </p:sp>
      <p:sp>
        <p:nvSpPr>
          <p:cNvPr id="3" name="Symbol zastępczy zawartości 2"/>
          <p:cNvSpPr>
            <a:spLocks noGrp="1"/>
          </p:cNvSpPr>
          <p:nvPr>
            <p:ph idx="1"/>
          </p:nvPr>
        </p:nvSpPr>
        <p:spPr/>
        <p:txBody>
          <a:bodyPr>
            <a:normAutofit fontScale="92500"/>
          </a:bodyPr>
          <a:lstStyle/>
          <a:p>
            <a:r>
              <a:rPr lang="pl-PL" dirty="0" smtClean="0"/>
              <a:t>https://www.praca.pl/poradniki/studenci/ksiegowy-na-czym-polega-praca-w-ksiegowosci,kwalifikacje,wymagania,cechy-ksiegowego_pr-3086.html (dostęp z dnia 13.03.2022)</a:t>
            </a:r>
          </a:p>
          <a:p>
            <a:r>
              <a:rPr lang="pl-PL" dirty="0" smtClean="0"/>
              <a:t>https://www.praca.egospodarka.pl/121203,Ekonomista,1,114,1.html (dostęp z dnia 13.03.2022)</a:t>
            </a:r>
          </a:p>
          <a:p>
            <a:r>
              <a:rPr lang="pl-PL" dirty="0" smtClean="0"/>
              <a:t>https://finanse21.pl/</a:t>
            </a:r>
            <a:r>
              <a:rPr lang="pl-PL" dirty="0" err="1" smtClean="0"/>
              <a:t>jak-wyglada-praca-ksiegowego.html</a:t>
            </a:r>
            <a:r>
              <a:rPr lang="pl-PL" dirty="0" smtClean="0"/>
              <a:t> (dostęp z dnia 13.03.2022)</a:t>
            </a:r>
          </a:p>
          <a:p>
            <a:pPr>
              <a:buNone/>
            </a:pPr>
            <a:endParaRPr lang="pl-PL" dirty="0" smtClean="0"/>
          </a:p>
          <a:p>
            <a:endParaRPr lang="pl-PL" dirty="0"/>
          </a:p>
        </p:txBody>
      </p:sp>
    </p:spTree>
  </p:cSld>
  <p:clrMapOvr>
    <a:masterClrMapping/>
  </p:clrMapOvr>
  <p:transition spd="slow">
    <p:dissolve/>
    <p:sndAc>
      <p:stSnd>
        <p:snd r:embed="rId2" name="cashreg.wav" builtIn="1"/>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Autorzy </a:t>
            </a:r>
            <a:endParaRPr lang="pl-PL" dirty="0"/>
          </a:p>
        </p:txBody>
      </p:sp>
      <p:sp>
        <p:nvSpPr>
          <p:cNvPr id="3" name="Symbol zastępczy zawartości 2"/>
          <p:cNvSpPr>
            <a:spLocks noGrp="1"/>
          </p:cNvSpPr>
          <p:nvPr>
            <p:ph idx="1"/>
          </p:nvPr>
        </p:nvSpPr>
        <p:spPr/>
        <p:txBody>
          <a:bodyPr/>
          <a:lstStyle/>
          <a:p>
            <a:r>
              <a:rPr lang="pl-PL" dirty="0" smtClean="0"/>
              <a:t>1. Kaczmarczyk Patrycja</a:t>
            </a:r>
          </a:p>
          <a:p>
            <a:r>
              <a:rPr lang="pl-PL" dirty="0" smtClean="0"/>
              <a:t>2. Szymańska Kinga</a:t>
            </a:r>
          </a:p>
          <a:p>
            <a:r>
              <a:rPr lang="pl-PL" dirty="0" smtClean="0"/>
              <a:t>3. </a:t>
            </a:r>
            <a:r>
              <a:rPr lang="pl-PL" dirty="0" err="1" smtClean="0"/>
              <a:t>Arwaj</a:t>
            </a:r>
            <a:r>
              <a:rPr lang="pl-PL" dirty="0" smtClean="0"/>
              <a:t> </a:t>
            </a:r>
            <a:r>
              <a:rPr lang="pl-PL" dirty="0" smtClean="0"/>
              <a:t>Gabriela</a:t>
            </a:r>
          </a:p>
          <a:p>
            <a:endParaRPr lang="pl-PL" dirty="0" smtClean="0"/>
          </a:p>
          <a:p>
            <a:r>
              <a:rPr lang="pl-PL" dirty="0" smtClean="0"/>
              <a:t>Opiekun merytoryczny </a:t>
            </a:r>
            <a:r>
              <a:rPr lang="pl-PL" smtClean="0"/>
              <a:t>mgr Agnieszka Tkacz</a:t>
            </a:r>
            <a:endParaRPr lang="pl-PL" dirty="0"/>
          </a:p>
        </p:txBody>
      </p:sp>
    </p:spTree>
  </p:cSld>
  <p:clrMapOvr>
    <a:masterClrMapping/>
  </p:clrMapOvr>
  <p:transition spd="slow">
    <p:dissolve/>
    <p:sndAc>
      <p:stSnd>
        <p:snd r:embed="rId2" name="cashreg.wav" builtIn="1"/>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r>
              <a:rPr lang="pl-PL" sz="6000" b="1" dirty="0" smtClean="0"/>
              <a:t>Dziękujemy za uwagę!</a:t>
            </a:r>
            <a:endParaRPr lang="pl-PL" sz="6000" b="1" dirty="0"/>
          </a:p>
        </p:txBody>
      </p:sp>
    </p:spTree>
  </p:cSld>
  <p:clrMapOvr>
    <a:masterClrMapping/>
  </p:clrMapOvr>
  <p:transition spd="slow">
    <p:dissolve/>
    <p:sndAc>
      <p:stSnd>
        <p:snd r:embed="rId2" name="cashreg.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14290"/>
            <a:ext cx="8686800" cy="838200"/>
          </a:xfrm>
        </p:spPr>
        <p:txBody>
          <a:bodyPr>
            <a:noAutofit/>
          </a:bodyPr>
          <a:lstStyle/>
          <a:p>
            <a:pPr algn="ctr"/>
            <a:r>
              <a:rPr lang="pl-PL" sz="6000" b="1" dirty="0" smtClean="0">
                <a:ea typeface="+mj-lt"/>
                <a:cs typeface="+mj-lt"/>
              </a:rPr>
              <a:t>Ekonomia</a:t>
            </a:r>
            <a:endParaRPr lang="pl-PL" sz="6000" dirty="0"/>
          </a:p>
        </p:txBody>
      </p:sp>
      <p:sp>
        <p:nvSpPr>
          <p:cNvPr id="5" name="Symbol zastępczy zawartości 4"/>
          <p:cNvSpPr>
            <a:spLocks noGrp="1"/>
          </p:cNvSpPr>
          <p:nvPr>
            <p:ph idx="1"/>
          </p:nvPr>
        </p:nvSpPr>
        <p:spPr/>
        <p:txBody>
          <a:bodyPr/>
          <a:lstStyle/>
          <a:p>
            <a:pPr algn="ctr">
              <a:buNone/>
            </a:pPr>
            <a:r>
              <a:rPr lang="pl-PL" i="1" dirty="0" smtClean="0"/>
              <a:t>Ekonomia jest nauką o tym, jak jednostka i społeczeństwo decydują o wykorzystaniu zasobów (wszystkich, gdyż wszystkie zasoby mają alternatywne zastosowanie i z definicji są w niedoborze) – które mogą mieć także inne, alternatywne zastosowania – w celu wytwarzania różnych dóbr i rozdzielania ich na konsumpcję obecną lub przyszłą pomiędzy różne osoby i różne grupy w społeczeństwie.</a:t>
            </a:r>
            <a:endParaRPr lang="pl-PL" i="1" dirty="0"/>
          </a:p>
        </p:txBody>
      </p:sp>
    </p:spTree>
  </p:cSld>
  <p:clrMapOvr>
    <a:masterClrMapping/>
  </p:clrMapOvr>
  <p:transition spd="slow">
    <p:dissolve/>
    <p:sndAc>
      <p:stSnd>
        <p:snd r:embed="rId2" name="cashreg.wav" builtIn="1"/>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85728"/>
            <a:ext cx="8686800" cy="838200"/>
          </a:xfrm>
        </p:spPr>
        <p:txBody>
          <a:bodyPr>
            <a:noAutofit/>
          </a:bodyPr>
          <a:lstStyle/>
          <a:p>
            <a:pPr algn="ctr"/>
            <a:r>
              <a:rPr lang="pl-PL" sz="2800" b="1" i="1" dirty="0" smtClean="0">
                <a:ea typeface="+mj-lt"/>
                <a:cs typeface="+mj-lt"/>
              </a:rPr>
              <a:t>Najważniejsze zadania ekonomii są następujące…</a:t>
            </a:r>
            <a:endParaRPr lang="pl-PL" sz="2800" b="1" i="1" dirty="0"/>
          </a:p>
        </p:txBody>
      </p:sp>
      <p:sp>
        <p:nvSpPr>
          <p:cNvPr id="3" name="Symbol zastępczy zawartości 2"/>
          <p:cNvSpPr>
            <a:spLocks noGrp="1"/>
          </p:cNvSpPr>
          <p:nvPr>
            <p:ph idx="1"/>
          </p:nvPr>
        </p:nvSpPr>
        <p:spPr/>
        <p:txBody>
          <a:bodyPr/>
          <a:lstStyle/>
          <a:p>
            <a:pPr algn="ctr">
              <a:buNone/>
            </a:pPr>
            <a:r>
              <a:rPr lang="pl-PL" dirty="0" smtClean="0"/>
              <a:t>Tradycyjnie ekonomię dzieli się na mikroekonomię, która zajmuje się tym, w jaki sposób gospodarstwa domowe i przedsiębiorstwa podejmują decyzje i jak współdziałają na konkretnych rynkach, oraz na makroekonomię, która skupia swoją uwagę na badaniu całej gospodarki.</a:t>
            </a:r>
          </a:p>
          <a:p>
            <a:pPr algn="ctr">
              <a:buNone/>
            </a:pPr>
            <a:endParaRPr lang="pl-PL" dirty="0"/>
          </a:p>
        </p:txBody>
      </p:sp>
    </p:spTree>
  </p:cSld>
  <p:clrMapOvr>
    <a:masterClrMapping/>
  </p:clrMapOvr>
  <p:transition spd="slow">
    <p:dissolve/>
    <p:sndAc>
      <p:stSnd>
        <p:snd r:embed="rId2" name="cashreg.wav" builtIn="1"/>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Ekonomista to…</a:t>
            </a:r>
            <a:endParaRPr lang="pl-PL" b="1" dirty="0"/>
          </a:p>
        </p:txBody>
      </p:sp>
      <p:sp>
        <p:nvSpPr>
          <p:cNvPr id="3" name="Symbol zastępczy zawartości 2"/>
          <p:cNvSpPr>
            <a:spLocks noGrp="1"/>
          </p:cNvSpPr>
          <p:nvPr>
            <p:ph idx="1"/>
          </p:nvPr>
        </p:nvSpPr>
        <p:spPr/>
        <p:txBody>
          <a:bodyPr>
            <a:normAutofit fontScale="92500" lnSpcReduction="20000"/>
          </a:bodyPr>
          <a:lstStyle/>
          <a:p>
            <a:pPr algn="ctr"/>
            <a:r>
              <a:rPr lang="pl-PL" dirty="0" smtClean="0"/>
              <a:t>Ekonomista to osoba zajmująca się finansami, przeprowadzająca badania, weryfikująca teorie ekonomiczne i tworząca nowe – ma to na celu umożliwić zrozumienie funkcjonowania rynku, a także przyczynić się do znalezienia mechanizmów go usprawniających. Ekonomistów podzielić można na ekonomistów teoretyków i ekonomistów praktyków – ich działania uzupełniają się wzajemnie. Ekonomiści mogą pracować w firmach, urzędach, placówkach oświatowych, bankach, pełnią funkcje doradcze, kierownicze, związane z księgowością i analizą finansową.</a:t>
            </a:r>
            <a:endParaRPr lang="pl-PL" dirty="0"/>
          </a:p>
        </p:txBody>
      </p:sp>
    </p:spTree>
  </p:cSld>
  <p:clrMapOvr>
    <a:masterClrMapping/>
  </p:clrMapOvr>
  <p:transition spd="slow">
    <p:dissolve/>
    <p:sndAc>
      <p:stSnd>
        <p:snd r:embed="rId2" name="cashreg.wav" builtIn="1"/>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Osoba technika ekonomisty</a:t>
            </a:r>
            <a:endParaRPr lang="pl-PL" b="1" dirty="0"/>
          </a:p>
        </p:txBody>
      </p:sp>
      <p:sp>
        <p:nvSpPr>
          <p:cNvPr id="3" name="Symbol zastępczy zawartości 2"/>
          <p:cNvSpPr>
            <a:spLocks noGrp="1"/>
          </p:cNvSpPr>
          <p:nvPr>
            <p:ph idx="1"/>
          </p:nvPr>
        </p:nvSpPr>
        <p:spPr/>
        <p:txBody>
          <a:bodyPr>
            <a:normAutofit fontScale="70000" lnSpcReduction="20000"/>
          </a:bodyPr>
          <a:lstStyle/>
          <a:p>
            <a:pPr algn="ctr">
              <a:buNone/>
            </a:pPr>
            <a:r>
              <a:rPr lang="pl-PL" dirty="0" smtClean="0"/>
              <a:t>Od ekonomisty wymaga się szerokiej wiedzy z zakresu finansów, gospodarki, funkcjonowania rynku. Ponieważ jest to praca biurowa, niezbędna jest umiejętność obsługi komputera, w wielu przypadkach także znajomość języka angielskiego. Ekonomista powinien interesować się przemianami zachodzącymi w gospodarce, szukać zależności, starać się przewidywać skutki podejmowanych przez rząd działań.</a:t>
            </a:r>
            <a:br>
              <a:rPr lang="pl-PL" dirty="0" smtClean="0"/>
            </a:br>
            <a:r>
              <a:rPr lang="pl-PL" dirty="0" smtClean="0"/>
              <a:t/>
            </a:r>
            <a:br>
              <a:rPr lang="pl-PL" dirty="0" smtClean="0"/>
            </a:br>
            <a:r>
              <a:rPr lang="pl-PL" dirty="0" smtClean="0"/>
              <a:t>Ważna w pracy ekonomisty jest ciekawość świata i zachodzących w nim zjawisk, logiczny, analityczny umysł, zdolności matematyczne, spostrzegawczość, dociekliwość, umiejętność koncentracji uwagi, dokładność. Wymagane predyspozycje w dużej mierze zależą od konkretnego stanowiska.</a:t>
            </a:r>
            <a:endParaRPr lang="pl-PL" dirty="0"/>
          </a:p>
        </p:txBody>
      </p:sp>
    </p:spTree>
  </p:cSld>
  <p:clrMapOvr>
    <a:masterClrMapping/>
  </p:clrMapOvr>
  <p:transition spd="slow">
    <p:dissolve/>
    <p:sndAc>
      <p:stSnd>
        <p:snd r:embed="rId2" name="cashreg.wav" builtIn="1"/>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2200" b="1" dirty="0" smtClean="0"/>
              <a:t>Czym się zajmuje ekonomista (Zakres obowiązków):</a:t>
            </a:r>
            <a:r>
              <a:rPr lang="pl-PL" b="1" dirty="0" smtClean="0"/>
              <a:t/>
            </a:r>
            <a:br>
              <a:rPr lang="pl-PL" b="1" dirty="0" smtClean="0"/>
            </a:b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latin typeface="Alef" pitchFamily="2" charset="-79"/>
                <a:cs typeface="Alef" pitchFamily="2" charset="-79"/>
              </a:rPr>
              <a:t>projektowanie polityki ekonomicznej kraju</a:t>
            </a:r>
          </a:p>
          <a:p>
            <a:r>
              <a:rPr lang="pl-PL" dirty="0" smtClean="0">
                <a:latin typeface="Alef" pitchFamily="2" charset="-79"/>
                <a:cs typeface="Alef" pitchFamily="2" charset="-79"/>
              </a:rPr>
              <a:t>analiza danych rynkowych w celu wyjaśnienia danego fragmentu rzeczywistości gospodarczej</a:t>
            </a:r>
          </a:p>
          <a:p>
            <a:r>
              <a:rPr lang="pl-PL" dirty="0" smtClean="0">
                <a:latin typeface="Alef" pitchFamily="2" charset="-79"/>
                <a:cs typeface="Alef" pitchFamily="2" charset="-79"/>
              </a:rPr>
              <a:t>formułowanie wniosków dla ekonomisty praktyka na podstawie zebranych przez niego informacji i danych</a:t>
            </a:r>
          </a:p>
          <a:p>
            <a:r>
              <a:rPr lang="pl-PL" dirty="0" smtClean="0">
                <a:latin typeface="Alef" pitchFamily="2" charset="-79"/>
                <a:cs typeface="Alef" pitchFamily="2" charset="-79"/>
              </a:rPr>
              <a:t>analiza porównawcza systemów ekonomicznych</a:t>
            </a:r>
          </a:p>
          <a:p>
            <a:r>
              <a:rPr lang="pl-PL" dirty="0" smtClean="0">
                <a:latin typeface="Alef" pitchFamily="2" charset="-79"/>
                <a:cs typeface="Alef" pitchFamily="2" charset="-79"/>
              </a:rPr>
              <a:t>tworzenie teorii dotyczących mechanizmów funkcjonowania gospodarki</a:t>
            </a:r>
          </a:p>
          <a:p>
            <a:r>
              <a:rPr lang="pl-PL" dirty="0" smtClean="0">
                <a:latin typeface="Alef" pitchFamily="2" charset="-79"/>
                <a:cs typeface="Alef" pitchFamily="2" charset="-79"/>
              </a:rPr>
              <a:t>szukanie sposobów zwiększenia wydajności posiadanych zasobów</a:t>
            </a:r>
          </a:p>
          <a:p>
            <a:r>
              <a:rPr lang="pl-PL" dirty="0" smtClean="0">
                <a:latin typeface="Alef" pitchFamily="2" charset="-79"/>
                <a:cs typeface="Alef" pitchFamily="2" charset="-79"/>
              </a:rPr>
              <a:t>ocenianie stanu gospodarki i perspektyw jej rozwoju</a:t>
            </a:r>
          </a:p>
          <a:p>
            <a:r>
              <a:rPr lang="pl-PL" dirty="0" smtClean="0">
                <a:latin typeface="Alef" pitchFamily="2" charset="-79"/>
                <a:cs typeface="Alef" pitchFamily="2" charset="-79"/>
              </a:rPr>
              <a:t>ocena celów i skuteczności narzędzi polityki makroekonomicznej, regionalnej oraz sektorowej państwa</a:t>
            </a:r>
          </a:p>
          <a:p>
            <a:r>
              <a:rPr lang="pl-PL" dirty="0" smtClean="0">
                <a:latin typeface="Alef" pitchFamily="2" charset="-79"/>
                <a:cs typeface="Alef" pitchFamily="2" charset="-79"/>
              </a:rPr>
              <a:t>formułowanie konkretnych celów polityki makroekonomicznej</a:t>
            </a:r>
          </a:p>
          <a:p>
            <a:r>
              <a:rPr lang="pl-PL" dirty="0" smtClean="0">
                <a:latin typeface="Alef" pitchFamily="2" charset="-79"/>
                <a:cs typeface="Alef" pitchFamily="2" charset="-79"/>
              </a:rPr>
              <a:t>przekazywanie wiedzy studentom, uczniom</a:t>
            </a:r>
          </a:p>
          <a:p>
            <a:r>
              <a:rPr lang="pl-PL" dirty="0" smtClean="0">
                <a:latin typeface="Alef" pitchFamily="2" charset="-79"/>
                <a:cs typeface="Alef" pitchFamily="2" charset="-79"/>
              </a:rPr>
              <a:t>szeroki zakres działań – związanych głównie z finansami – w przypadku ekonomistów zatrudnionych w firmach</a:t>
            </a:r>
          </a:p>
          <a:p>
            <a:endParaRPr lang="pl-PL" dirty="0"/>
          </a:p>
        </p:txBody>
      </p:sp>
    </p:spTree>
  </p:cSld>
  <p:clrMapOvr>
    <a:masterClrMapping/>
  </p:clrMapOvr>
  <p:transition spd="slow">
    <p:dissolve/>
    <p:sndAc>
      <p:stSnd>
        <p:snd r:embed="rId2" name="cashreg.wav" builtIn="1"/>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Ekonomista – zarobki</a:t>
            </a:r>
            <a:br>
              <a:rPr lang="pl-PL" b="1" dirty="0" smtClean="0"/>
            </a:br>
            <a:endParaRPr lang="pl-PL" dirty="0"/>
          </a:p>
        </p:txBody>
      </p:sp>
      <p:sp>
        <p:nvSpPr>
          <p:cNvPr id="3" name="Symbol zastępczy zawartości 2"/>
          <p:cNvSpPr>
            <a:spLocks noGrp="1"/>
          </p:cNvSpPr>
          <p:nvPr>
            <p:ph idx="1"/>
          </p:nvPr>
        </p:nvSpPr>
        <p:spPr/>
        <p:txBody>
          <a:bodyPr>
            <a:normAutofit fontScale="77500" lnSpcReduction="20000"/>
          </a:bodyPr>
          <a:lstStyle/>
          <a:p>
            <a:pPr algn="ctr"/>
            <a:r>
              <a:rPr lang="pl-PL" i="1" dirty="0" smtClean="0"/>
              <a:t>Zarobki ekonomistów są zróżnicowane. Zależą od miejsca pracy, miasta oraz stanowiska. Dużą rolę odgrywa również staż pracy na danym stanowisku. Można jednak stwierdzić, że jest do stosunkowo dobrze opłacany zawód. Należy jednak postawić sprawę jasno, że absolwenci politechnik posiadają większe zarobki od absolwentów uniwersytetów.</a:t>
            </a:r>
          </a:p>
          <a:p>
            <a:pPr algn="ctr"/>
            <a:r>
              <a:rPr lang="pl-PL" i="1" dirty="0" smtClean="0"/>
              <a:t>Mediana wynagrodzenia ekonomistów brutto w zależności od stażu pracy wynosiła 4500 złotych. Oznacza to, że połowa ekonomistów zarabiała więcej, a połowa mniej tej kwoty.</a:t>
            </a:r>
          </a:p>
          <a:p>
            <a:pPr algn="ctr">
              <a:buNone/>
            </a:pPr>
            <a:r>
              <a:rPr lang="pl-PL" dirty="0" smtClean="0"/>
              <a:t/>
            </a:r>
            <a:br>
              <a:rPr lang="pl-PL" dirty="0" smtClean="0"/>
            </a:br>
            <a:endParaRPr lang="pl-PL" dirty="0"/>
          </a:p>
        </p:txBody>
      </p:sp>
    </p:spTree>
  </p:cSld>
  <p:clrMapOvr>
    <a:masterClrMapping/>
  </p:clrMapOvr>
  <p:transition spd="slow">
    <p:dissolve/>
    <p:sndAc>
      <p:stSnd>
        <p:snd r:embed="rId2" name="cashreg.wav" builtIn="1"/>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Zarobki ekonomisty</a:t>
            </a:r>
            <a:br>
              <a:rPr lang="pl-PL" b="1" dirty="0" smtClean="0"/>
            </a:br>
            <a:endParaRPr lang="pl-PL" dirty="0"/>
          </a:p>
        </p:txBody>
      </p:sp>
      <p:sp>
        <p:nvSpPr>
          <p:cNvPr id="3" name="Symbol zastępczy zawartości 2"/>
          <p:cNvSpPr>
            <a:spLocks noGrp="1"/>
          </p:cNvSpPr>
          <p:nvPr>
            <p:ph idx="1"/>
          </p:nvPr>
        </p:nvSpPr>
        <p:spPr/>
        <p:txBody>
          <a:bodyPr/>
          <a:lstStyle/>
          <a:p>
            <a:r>
              <a:rPr lang="pl-PL" dirty="0" smtClean="0"/>
              <a:t>Średnie wynagrodzenie: </a:t>
            </a:r>
            <a:r>
              <a:rPr lang="pl-PL" b="1" dirty="0" smtClean="0"/>
              <a:t>4500 zł;</a:t>
            </a:r>
            <a:endParaRPr lang="pl-PL" dirty="0" smtClean="0"/>
          </a:p>
          <a:p>
            <a:r>
              <a:rPr lang="pl-PL" dirty="0" smtClean="0"/>
              <a:t>Najwyższe zarobki: </a:t>
            </a:r>
            <a:r>
              <a:rPr lang="pl-PL" b="1" dirty="0" smtClean="0"/>
              <a:t>7000 zł;</a:t>
            </a:r>
            <a:endParaRPr lang="pl-PL" dirty="0" smtClean="0"/>
          </a:p>
          <a:p>
            <a:r>
              <a:rPr lang="pl-PL" dirty="0" smtClean="0"/>
              <a:t>Najniższe zarobki: </a:t>
            </a:r>
            <a:r>
              <a:rPr lang="pl-PL" b="1" dirty="0" smtClean="0"/>
              <a:t>3000 zł.</a:t>
            </a:r>
            <a:endParaRPr lang="pl-PL" dirty="0" smtClean="0"/>
          </a:p>
          <a:p>
            <a:endParaRPr lang="pl-PL" dirty="0"/>
          </a:p>
        </p:txBody>
      </p:sp>
    </p:spTree>
  </p:cSld>
  <p:clrMapOvr>
    <a:masterClrMapping/>
  </p:clrMapOvr>
  <p:transition spd="slow">
    <p:dissolve/>
    <p:sndAc>
      <p:stSnd>
        <p:snd r:embed="rId2" name="cashreg.wav" builtIn="1"/>
      </p:stSnd>
    </p:sndAc>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ędrówka">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Wędrówk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Wędrówk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232</TotalTime>
  <Words>563</Words>
  <Application>Microsoft Office PowerPoint</Application>
  <PresentationFormat>Pokaz na ekranie (4:3)</PresentationFormat>
  <Paragraphs>76</Paragraphs>
  <Slides>26</Slides>
  <Notes>0</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Wędrówka</vt:lpstr>
      <vt:lpstr>,,Mój zawód – moja przyszłość”?</vt:lpstr>
      <vt:lpstr>Cel projektu</vt:lpstr>
      <vt:lpstr>Ekonomia</vt:lpstr>
      <vt:lpstr>Najważniejsze zadania ekonomii są następujące…</vt:lpstr>
      <vt:lpstr>Ekonomista to…</vt:lpstr>
      <vt:lpstr>Osoba technika ekonomisty</vt:lpstr>
      <vt:lpstr>Czym się zajmuje ekonomista (Zakres obowiązków): </vt:lpstr>
      <vt:lpstr>Ekonomista – zarobki </vt:lpstr>
      <vt:lpstr>Zarobki ekonomisty </vt:lpstr>
      <vt:lpstr>Slajd 10</vt:lpstr>
      <vt:lpstr>Ekonomista – specjalności</vt:lpstr>
      <vt:lpstr>Możliwe specjalizacje dla ekonomistów</vt:lpstr>
      <vt:lpstr>EKONOMIA – CZY ŁATWO ZNALEŹĆ PRACĘ PO STUDIACH? </vt:lpstr>
      <vt:lpstr>PODSUMOWANIE </vt:lpstr>
      <vt:lpstr>Slajd 15</vt:lpstr>
      <vt:lpstr>Czy ekonomista musi mieć wykształcenie? </vt:lpstr>
      <vt:lpstr>Ile zarabia ekonomista w banku? </vt:lpstr>
      <vt:lpstr>Przykład certyfikatu księgowego</vt:lpstr>
      <vt:lpstr>Absolwent technika ekonomisty może być księgowym…</vt:lpstr>
      <vt:lpstr>Praca w księgowości - na czym polega </vt:lpstr>
      <vt:lpstr>Księgowy - kwalifikacje </vt:lpstr>
      <vt:lpstr>Certyfikat księgowego</vt:lpstr>
      <vt:lpstr>Kurs księgowego </vt:lpstr>
      <vt:lpstr>Bibliografia </vt:lpstr>
      <vt:lpstr>Autorzy </vt:lpstr>
      <vt:lpstr>Slajd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,,Mój zawód – moja przyszłość”?</dc:title>
  <dc:creator>Admin</dc:creator>
  <cp:lastModifiedBy>Admin</cp:lastModifiedBy>
  <cp:revision>25</cp:revision>
  <dcterms:created xsi:type="dcterms:W3CDTF">2021-04-08T14:48:20Z</dcterms:created>
  <dcterms:modified xsi:type="dcterms:W3CDTF">2022-04-20T15:44:18Z</dcterms:modified>
</cp:coreProperties>
</file>