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1" r:id="rId17"/>
    <p:sldId id="273" r:id="rId18"/>
    <p:sldId id="27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Pniewski" initials="AP" lastIdx="1" clrIdx="0">
    <p:extLst>
      <p:ext uri="{19B8F6BF-5375-455C-9EA6-DF929625EA0E}">
        <p15:presenceInfo xmlns:p15="http://schemas.microsoft.com/office/powerpoint/2012/main" userId="44610d6f626ae4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3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00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99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4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29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07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08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5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29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1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5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62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41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91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30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785-BFFC-4E3F-9873-AFDB121AFAEF}" type="datetimeFigureOut">
              <a:rPr lang="pl-PL" smtClean="0"/>
              <a:t>01.04.2022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5F6FD7-2300-4D2B-958F-17D7E6919B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6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hyperlink" Target="https://www.bankier.pl/wiadomosc/Kim-jest-przyszly-ekonomista-1593193.html" TargetMode="External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C04BD-F8CA-402E-B78C-CA539C52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214" y="-723013"/>
            <a:ext cx="9487786" cy="3657599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„Mój zawód – moja przyszłość”</a:t>
            </a:r>
            <a:br>
              <a:rPr lang="pl-PL" sz="4000" b="1" dirty="0"/>
            </a:br>
            <a:r>
              <a:rPr lang="pl-PL" sz="4000" b="1" dirty="0"/>
              <a:t>Prezentacja kierunku kształcenia: Technik Ekonomista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82C182-6FAA-4F93-8D95-AB9C30F8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58" y="2509283"/>
            <a:ext cx="6124354" cy="3540642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pl-PL" i="1" dirty="0"/>
              <a:t> </a:t>
            </a:r>
            <a:r>
              <a:rPr lang="pl-PL" sz="1700" i="1" dirty="0">
                <a:solidFill>
                  <a:srgbClr val="002060"/>
                </a:solidFill>
              </a:rPr>
              <a:t>Podtytuł projektu uczniowskiego:   Co ma wpływ na  sukces zawodowy  absolwentów technikum ekonomicznego ?</a:t>
            </a:r>
            <a:endParaRPr lang="pl-PL" sz="1700" dirty="0">
              <a:solidFill>
                <a:srgbClr val="002060"/>
              </a:solidFill>
            </a:endParaRPr>
          </a:p>
          <a:p>
            <a:pPr algn="ctr"/>
            <a:endParaRPr lang="pl-PL" dirty="0"/>
          </a:p>
          <a:p>
            <a:pPr algn="ctr"/>
            <a:r>
              <a:rPr lang="pl-PL" b="1" dirty="0"/>
              <a:t>Projekt: „Kształcenie zawodowe gwarancją rozwoju Powiatu Kieleckiego”</a:t>
            </a:r>
            <a:endParaRPr lang="pl-PL" dirty="0"/>
          </a:p>
          <a:p>
            <a:pPr algn="ctr"/>
            <a:r>
              <a:rPr lang="pl-PL" b="1" dirty="0"/>
              <a:t>Regionalny Program Operacyjny Województwa Świętokrzyskiego na lata 2014-2020 dla EFS</a:t>
            </a:r>
            <a:endParaRPr lang="pl-PL" dirty="0"/>
          </a:p>
          <a:p>
            <a:pPr algn="ctr"/>
            <a:r>
              <a:rPr lang="pl-PL" b="1" dirty="0"/>
              <a:t>Oś 8 – Rozwój edukacji i aktywne społeczeństwo</a:t>
            </a:r>
            <a:endParaRPr lang="pl-PL" dirty="0"/>
          </a:p>
          <a:p>
            <a:pPr algn="ctr"/>
            <a:r>
              <a:rPr lang="pl-PL" b="1" dirty="0"/>
              <a:t>Poddziałanie 8.5.1 Podniesienie jakości kształcenia zawodowego oraz wsparcie na rzecz tworzenia i rozwoju </a:t>
            </a:r>
            <a:r>
              <a:rPr lang="pl-PL" b="1" dirty="0" err="1"/>
              <a:t>CKZiU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 descr="Technik ekonomista – Ekonomik">
            <a:extLst>
              <a:ext uri="{FF2B5EF4-FFF2-40B4-BE49-F238E27FC236}">
                <a16:creationId xmlns:a16="http://schemas.microsoft.com/office/drawing/2014/main" id="{87F36A4F-96B5-4C13-B094-1C2DA3DB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0" y="2527573"/>
            <a:ext cx="5228136" cy="3488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468E0-5C06-4A2F-9E5D-C1E2BF46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00B0F0"/>
                </a:solidFill>
              </a:rPr>
              <a:t>Możliwość zatrudnienia- możliwe ścieżki kariery zawodowej: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AD4E91-269B-4D33-9874-4E1F7F60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04944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1.</a:t>
            </a:r>
            <a:r>
              <a:rPr lang="pl-PL" sz="2400" b="0" dirty="0"/>
              <a:t> Urzędy administracji</a:t>
            </a:r>
          </a:p>
          <a:p>
            <a:pPr marL="0" indent="0">
              <a:buNone/>
            </a:pPr>
            <a:r>
              <a:rPr lang="pl-PL" sz="2400" dirty="0"/>
              <a:t>2. Firmy produkcyjne, handlowe usługowe</a:t>
            </a:r>
          </a:p>
          <a:p>
            <a:pPr marL="0" indent="0">
              <a:buNone/>
            </a:pPr>
            <a:r>
              <a:rPr lang="pl-PL" sz="2400" dirty="0"/>
              <a:t>3. Własna firma</a:t>
            </a:r>
          </a:p>
          <a:p>
            <a:pPr marL="0" indent="0">
              <a:buNone/>
            </a:pPr>
            <a:r>
              <a:rPr lang="pl-PL" sz="2400" dirty="0"/>
              <a:t>4. Urzędy skarbowe</a:t>
            </a:r>
          </a:p>
          <a:p>
            <a:pPr marL="0" indent="0">
              <a:buNone/>
            </a:pPr>
            <a:r>
              <a:rPr lang="pl-PL" sz="2400" dirty="0"/>
              <a:t>5. Biura rachunkowe</a:t>
            </a:r>
          </a:p>
          <a:p>
            <a:pPr marL="0" indent="0">
              <a:buNone/>
            </a:pPr>
            <a:r>
              <a:rPr lang="pl-PL" sz="2400" dirty="0"/>
              <a:t>6. Sekretariaty</a:t>
            </a:r>
          </a:p>
          <a:p>
            <a:pPr marL="0" indent="0">
              <a:buNone/>
            </a:pPr>
            <a:r>
              <a:rPr lang="pl-PL" sz="2400" dirty="0"/>
              <a:t>7.Banki</a:t>
            </a:r>
          </a:p>
        </p:txBody>
      </p:sp>
      <p:pic>
        <p:nvPicPr>
          <p:cNvPr id="10244" name="Picture 4" descr="Aktualności | Starostwo Powiatowe w Kielcach">
            <a:extLst>
              <a:ext uri="{FF2B5EF4-FFF2-40B4-BE49-F238E27FC236}">
                <a16:creationId xmlns:a16="http://schemas.microsoft.com/office/drawing/2014/main" id="{C58428F8-6ECF-4851-A23C-BA3A1711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8660"/>
            <a:ext cx="5049444" cy="39927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697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4DE33B-A23A-4B7D-A8E3-79ECAC39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866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rgbClr val="FFFF00"/>
                </a:solidFill>
              </a:rPr>
              <a:t>            </a:t>
            </a:r>
            <a:r>
              <a:rPr lang="pl-PL" sz="2800" b="1" dirty="0">
                <a:solidFill>
                  <a:srgbClr val="00B0F0"/>
                </a:solidFill>
              </a:rPr>
              <a:t>Stanowiska pracy dostępne dla absolwentów kierunku: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EDF64A-A3CC-4F1F-8E34-01A00292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967563"/>
            <a:ext cx="10641419" cy="5784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1.Ekonomista                                                        </a:t>
            </a:r>
          </a:p>
          <a:p>
            <a:pPr marL="0" indent="0">
              <a:buNone/>
            </a:pPr>
            <a:r>
              <a:rPr lang="pl-PL" dirty="0"/>
              <a:t>2.Księgowy                                                  </a:t>
            </a:r>
          </a:p>
          <a:p>
            <a:pPr marL="0" indent="0">
              <a:buNone/>
            </a:pPr>
            <a:r>
              <a:rPr lang="pl-PL" dirty="0"/>
              <a:t>3.Bankowiec</a:t>
            </a:r>
          </a:p>
          <a:p>
            <a:pPr marL="0" indent="0">
              <a:buNone/>
            </a:pPr>
            <a:r>
              <a:rPr lang="pl-PL" dirty="0"/>
              <a:t>4. Agent ubezpieczeniowy</a:t>
            </a:r>
          </a:p>
          <a:p>
            <a:pPr marL="0" indent="0">
              <a:buNone/>
            </a:pPr>
            <a:r>
              <a:rPr lang="pl-PL" dirty="0"/>
              <a:t>5.Przedstawiciel handlowy</a:t>
            </a:r>
          </a:p>
          <a:p>
            <a:pPr marL="0" indent="0">
              <a:buNone/>
            </a:pPr>
            <a:r>
              <a:rPr lang="pl-PL" dirty="0"/>
              <a:t>6.Handlowiec </a:t>
            </a:r>
          </a:p>
          <a:p>
            <a:pPr marL="0" indent="0">
              <a:buNone/>
            </a:pPr>
            <a:r>
              <a:rPr lang="pl-PL" dirty="0"/>
              <a:t>7.Doradca finansowy</a:t>
            </a:r>
          </a:p>
          <a:p>
            <a:pPr marL="0" indent="0">
              <a:buNone/>
            </a:pPr>
            <a:r>
              <a:rPr lang="pl-PL" dirty="0"/>
              <a:t>8.Menadżer</a:t>
            </a:r>
          </a:p>
          <a:p>
            <a:pPr marL="0" indent="0">
              <a:buNone/>
            </a:pPr>
            <a:r>
              <a:rPr lang="pl-PL" dirty="0"/>
              <a:t>9.Pracownik budowy</a:t>
            </a:r>
          </a:p>
          <a:p>
            <a:pPr marL="0" indent="0">
              <a:buNone/>
            </a:pPr>
            <a:r>
              <a:rPr lang="pl-PL" dirty="0"/>
              <a:t>10.Kasjer</a:t>
            </a:r>
          </a:p>
          <a:p>
            <a:pPr marL="0" indent="0">
              <a:buNone/>
            </a:pPr>
            <a:r>
              <a:rPr lang="pl-PL" dirty="0"/>
              <a:t>11.Przedsiębiorca                            </a:t>
            </a:r>
          </a:p>
          <a:p>
            <a:pPr marL="0" indent="0">
              <a:buNone/>
            </a:pPr>
            <a:r>
              <a:rPr lang="pl-PL" dirty="0"/>
              <a:t>12. Finansista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268" name="Picture 4" descr="PZS w Łopusznie z nowoczesnymi pracowniami - CKinfo.pl">
            <a:extLst>
              <a:ext uri="{FF2B5EF4-FFF2-40B4-BE49-F238E27FC236}">
                <a16:creationId xmlns:a16="http://schemas.microsoft.com/office/drawing/2014/main" id="{7CE194F1-CE99-4D89-8D24-96767226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3" y="1588807"/>
            <a:ext cx="6799153" cy="45416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B59FE5-EE69-45DB-BAEF-345FF982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JAKIE WARUNKI FIZYCZNE SĄ NIEZBĘDNE W TYM ZAWODZIE? Profil idealnego kandydata do pracy na opisane stanowisko: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42E65-BC07-4808-9CC7-44A713018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osoba, która ma dobry wzrok </a:t>
            </a:r>
          </a:p>
          <a:p>
            <a:pPr marL="0" indent="0">
              <a:buNone/>
            </a:pPr>
            <a:r>
              <a:rPr lang="pl-PL" dirty="0"/>
              <a:t>2. odporność na stres</a:t>
            </a:r>
          </a:p>
          <a:p>
            <a:pPr marL="0" indent="0">
              <a:buNone/>
            </a:pPr>
            <a:r>
              <a:rPr lang="pl-PL" dirty="0"/>
              <a:t>3. pełna sprawność rąk, zręczność</a:t>
            </a:r>
          </a:p>
          <a:p>
            <a:pPr marL="0" indent="0">
              <a:buNone/>
            </a:pPr>
            <a:r>
              <a:rPr lang="pl-PL" dirty="0"/>
              <a:t>4. komunikatywność</a:t>
            </a:r>
          </a:p>
          <a:p>
            <a:pPr marL="0" indent="0">
              <a:buNone/>
            </a:pPr>
            <a:r>
              <a:rPr lang="pl-PL" dirty="0"/>
              <a:t>5. odporność emocjonalna</a:t>
            </a:r>
          </a:p>
        </p:txBody>
      </p:sp>
      <p:pic>
        <p:nvPicPr>
          <p:cNvPr id="4098" name="Picture 2" descr="Niebieskie oczy - co oznaczają i co mówią o człowieku? Jak malować  niebieskie oczy?">
            <a:extLst>
              <a:ext uri="{FF2B5EF4-FFF2-40B4-BE49-F238E27FC236}">
                <a16:creationId xmlns:a16="http://schemas.microsoft.com/office/drawing/2014/main" id="{FBB9F0C1-2F1C-4C51-B5CB-C78B4333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02" y="2434009"/>
            <a:ext cx="2500449" cy="166696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dporny na stres dyplomata cz. 4 - PKIK24.PL">
            <a:extLst>
              <a:ext uri="{FF2B5EF4-FFF2-40B4-BE49-F238E27FC236}">
                <a16:creationId xmlns:a16="http://schemas.microsoft.com/office/drawing/2014/main" id="{921BDC12-BBC0-40CC-85AA-C8416D75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66" y="4441954"/>
            <a:ext cx="2732775" cy="193343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toomnia.com - Dłonie na Klawiaturze">
            <a:extLst>
              <a:ext uri="{FF2B5EF4-FFF2-40B4-BE49-F238E27FC236}">
                <a16:creationId xmlns:a16="http://schemas.microsoft.com/office/drawing/2014/main" id="{ADB9EF9F-DF51-48DD-BF00-1480C3E2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66" y="1428767"/>
            <a:ext cx="2947300" cy="21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znesmen, multi, zręczność, tasking. Biznesmen, multi, zręczność,  ilustracja, tasking. | CanStock">
            <a:extLst>
              <a:ext uri="{FF2B5EF4-FFF2-40B4-BE49-F238E27FC236}">
                <a16:creationId xmlns:a16="http://schemas.microsoft.com/office/drawing/2014/main" id="{53FF35FA-D99D-435C-A3DC-B51D1124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87" y="4281229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Joga dla początkujących - podstawowe pozycje - Blog Total Fitness">
            <a:extLst>
              <a:ext uri="{FF2B5EF4-FFF2-40B4-BE49-F238E27FC236}">
                <a16:creationId xmlns:a16="http://schemas.microsoft.com/office/drawing/2014/main" id="{EFA0B34D-826F-46F2-B033-3D860254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0" y="4331788"/>
            <a:ext cx="2980509" cy="224203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0.06901 1.11111E-6 0.125 0.05602 0.125 0.125 C 0.125 0.19398 0.06901 0.25 1.66667E-6 0.25 C -0.06901 0.25 -0.125 0.19398 -0.125 0.125 C -0.125 0.05602 -0.06901 1.11111E-6 1.66667E-6 1.11111E-6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067F9-2EBF-43C4-8DF8-A869FBF0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224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B0F0"/>
                </a:solidFill>
                <a:latin typeface="Arial Black" panose="020B0A04020102020204" pitchFamily="34" charset="0"/>
              </a:rPr>
              <a:t>Dlaczego wybrać zawód technik ekonomista? Uzasadnienie dokonanego wyboru zawodu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A4578-3B23-44C9-A605-C61DC13F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8" y="1669311"/>
            <a:ext cx="10922251" cy="505046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Przygotowuje do zawodu, który jest szerokoprofilowy, a to oznacza, </a:t>
            </a:r>
            <a:r>
              <a:rPr lang="pl-PL" sz="28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 można</a:t>
            </a: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uzyskać pracę wszędzie</a:t>
            </a: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gdzie prowadzona jest działalność gospodarcza ( biuro, księgowość, magazyn, obsługa klienta, kasa itp.) oraz w jednostkach budżetowych, finansowych np. banki, firmy ubezpieczeniowe.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8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Oprócz przedmiotów ogólnokształcących typu język polski, matematyka, historia itd.. </a:t>
            </a:r>
            <a:r>
              <a:rPr lang="pl-PL" sz="2800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poznaje się przedmioty zawodowe</a:t>
            </a:r>
            <a:r>
              <a:rPr lang="pl-PL" sz="28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takie jak: podstawy ekonomii, działalność przedsiębiorstwa, podstawy prawa, ochrona pracy i środowiska, analiza ekonomiczna i sprawozdawczość, marketing, rachunkowość finansowa, język obcy zawodowy w branży ekonomicznej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Nauka trwa 4 lata, co można wykorzystać na dokładne zastanowienie się nad wyborem dalszej drogi, tzn. czy rozpocząć studia, czy pracować lub może studiować i pracować.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4. Po zakończonej nauce jest się atrakcyjniejszym kandydatem dla przyszłego pracodawcy, ponieważ oprócz wyuczonego zawodu można pochwalić się doświadczeniem zawodowym- dzięki odbytym praktykom, tj. w drugiej i trzeciej  klasie (przez trzy tygodnie) w jednostkach prowadzących działalność gospodarczą.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890600-E59D-46F1-87EC-F3DC24689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2" y="306646"/>
            <a:ext cx="10515600" cy="323399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7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Nabywa się praktyczne umiejętności zawodowe np.: jak sporządzać dokumenty księgowe, jak prowadzić księgę przychodów i rozchodów, jak wypełnić deklarację podatkową PIT, VAT 7,  obsługa programów księgowych </a:t>
            </a:r>
          </a:p>
          <a:p>
            <a:pPr marL="0" indent="0">
              <a:buNone/>
            </a:pPr>
            <a:r>
              <a:rPr lang="pl-PL" sz="7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Poznaje się nowe pojęcia, które później nie brzmią obco jak np. bilans, aktywa, pasywa, majątek trwały, obrotowy, rentowność, płynność itp.</a:t>
            </a:r>
          </a:p>
          <a:p>
            <a:pPr marL="0" indent="0">
              <a:buNone/>
            </a:pPr>
            <a:r>
              <a:rPr lang="pl-PL" sz="7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Uczy jak kształtować swój wizerunek, jak ubrać się do pracy, w podróż służbową, na bankiet, jak prowadzić negocjacje, jak rozwiązywać konflikty w pracy, jak napisać biznes plan</a:t>
            </a:r>
          </a:p>
          <a:p>
            <a:pPr marL="0" indent="0">
              <a:buNone/>
            </a:pPr>
            <a:r>
              <a:rPr lang="pl-PL" sz="7200" i="1" dirty="0">
                <a:latin typeface="Arial" panose="020B0604020202020204" pitchFamily="34" charset="0"/>
                <a:cs typeface="Arial" panose="020B0604020202020204" pitchFamily="34" charset="0"/>
              </a:rPr>
              <a:t>8. W trakcie nauki organizowane są wycieczki do zakładów produkcyjnych, urzędów, banków - co daje możliwość poznania przyszłych miejsc pracy oraz  nabywania umiejętności załatwiania różnych spraw urzędowych</a:t>
            </a:r>
          </a:p>
          <a:p>
            <a:pPr marL="0" indent="0">
              <a:buNone/>
            </a:pPr>
            <a:r>
              <a:rPr lang="pl-PL" sz="7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Rozwijana jest kreatywność, przedsiębiorczość dzięki pracy w samorządzie uczniowskim i różnych kołach zainteresowań</a:t>
            </a:r>
          </a:p>
          <a:p>
            <a:pPr marL="0" indent="0">
              <a:buNone/>
            </a:pPr>
            <a:r>
              <a:rPr lang="pl-PL" sz="3200" i="1" dirty="0"/>
              <a:t> </a:t>
            </a:r>
          </a:p>
          <a:p>
            <a:endParaRPr lang="pl-PL" dirty="0"/>
          </a:p>
        </p:txBody>
      </p:sp>
      <p:pic>
        <p:nvPicPr>
          <p:cNvPr id="4098" name="Picture 2" descr="Brak dostępnego opisu zdjęcia.">
            <a:extLst>
              <a:ext uri="{FF2B5EF4-FFF2-40B4-BE49-F238E27FC236}">
                <a16:creationId xmlns:a16="http://schemas.microsoft.com/office/drawing/2014/main" id="{E9647A90-29BC-42E2-B6ED-EB0FC0ED3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72" y="3701828"/>
            <a:ext cx="5121347" cy="284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51C7E7C-FE9B-4D84-B699-FB95E48D3477}"/>
              </a:ext>
            </a:extLst>
          </p:cNvPr>
          <p:cNvSpPr txBox="1"/>
          <p:nvPr/>
        </p:nvSpPr>
        <p:spPr>
          <a:xfrm>
            <a:off x="7336466" y="5943600"/>
            <a:ext cx="187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Arial Narrow" panose="020B0606020202030204" pitchFamily="34" charset="0"/>
              </a:rPr>
              <a:t>Zdjęcia: Forum Ekonomiczne Krynica- Zdrój</a:t>
            </a:r>
          </a:p>
        </p:txBody>
      </p:sp>
    </p:spTree>
    <p:extLst>
      <p:ext uri="{BB962C8B-B14F-4D97-AF65-F5344CB8AC3E}">
        <p14:creationId xmlns:p14="http://schemas.microsoft.com/office/powerpoint/2010/main" val="229302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7A41C1-43DA-4C7D-BADB-217CD89E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75381" cy="496112"/>
          </a:xfrm>
        </p:spPr>
        <p:txBody>
          <a:bodyPr>
            <a:normAutofit/>
          </a:bodyPr>
          <a:lstStyle/>
          <a:p>
            <a:r>
              <a:rPr lang="pl-PL" sz="2000" dirty="0"/>
              <a:t>Dlaczego warto wybrać zawód technik ekonomista: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03E712-4F7E-413E-AB5D-D94C2D3C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60" y="11094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10. Nauka dostosowana jest do poziomu uczniów – dla wybijających się tworzone są koła zainteresowań poszerzające zakres wiedzy, natomiast dla uczniów słabszych powstają zajęcia wyrównawcze, dzięki czemu uczniowie nie muszą korzystać z korepetycji</a:t>
            </a:r>
          </a:p>
          <a:p>
            <a:pPr marL="0" indent="0"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11. Po ukończeniu szkoły, uczniowie mogą przystąpić do zewnętrznego egzaminu potwierdzającego kwalifikacje zawodowe, a po jego zdaniu otrzymują certyfikat w języku polskim i języku angielskim - co może znacznie ułatwić poszukiwanie pracy za granicą w wyuczonym zawodzie</a:t>
            </a:r>
          </a:p>
          <a:p>
            <a:pPr marL="0" indent="0">
              <a:buNone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12. Dzięki wiedzy zdobytej w technikum łatwiej jest studiować na uczelniach ekonomicznych, a studenci uzyskują wyższe wyniki w nauce i otrzymują stypendia naukowe</a:t>
            </a:r>
          </a:p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13. Szkoła ciągle się unowocześnia, dostosowuje się do wymogów rynku pracy, uczniowie potrafią obsługiwać programy komputerowe INSERT do prowadzenia rachunkowości informatycznej w firmie</a:t>
            </a:r>
          </a:p>
          <a:p>
            <a:pPr marL="0" indent="0">
              <a:buNone/>
            </a:pPr>
            <a:endParaRPr lang="pl-P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Kto to jest ekonomista?">
            <a:extLst>
              <a:ext uri="{FF2B5EF4-FFF2-40B4-BE49-F238E27FC236}">
                <a16:creationId xmlns:a16="http://schemas.microsoft.com/office/drawing/2014/main" id="{D8356740-C846-4D33-82EB-5C33BA65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77" y="4859079"/>
            <a:ext cx="4414567" cy="175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87021-AA55-4E43-B11E-C5BADCCB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3100" dirty="0"/>
              <a:t>Charakter pracy- dotychczasowe doświadczenia związane z wyborem zawodu (praktyki, staże 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1936A5-B59B-4C36-9706-F54C38B9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09" y="1666154"/>
            <a:ext cx="8596668" cy="11467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Praca ma głównie charakter indywidualny i samodzielny, wymaga                        jednak kontaktu z klientami i współpracownikami. Kształcąc się w zawodzie technik ekonomista odbywa się wiele praktyk branżowych w kraju i za granicą. Młodzież bierze udział w konferencjach biznesowych na forum ekonomicznym. </a:t>
            </a:r>
          </a:p>
        </p:txBody>
      </p:sp>
      <p:pic>
        <p:nvPicPr>
          <p:cNvPr id="4" name="Picture 2" descr="Może być zdjęciem przedstawiającym 3 osoby">
            <a:extLst>
              <a:ext uri="{FF2B5EF4-FFF2-40B4-BE49-F238E27FC236}">
                <a16:creationId xmlns:a16="http://schemas.microsoft.com/office/drawing/2014/main" id="{1CEBAC92-1787-46ED-BFE5-BAA8E9F5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9" y="2960373"/>
            <a:ext cx="4249479" cy="31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k dostępnego opisu zdjęcia.">
            <a:extLst>
              <a:ext uri="{FF2B5EF4-FFF2-40B4-BE49-F238E27FC236}">
                <a16:creationId xmlns:a16="http://schemas.microsoft.com/office/drawing/2014/main" id="{F4407606-FFD1-4E0F-BCB2-936F2694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77" y="314251"/>
            <a:ext cx="2778640" cy="32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rak dostępnego opisu zdjęcia.">
            <a:extLst>
              <a:ext uri="{FF2B5EF4-FFF2-40B4-BE49-F238E27FC236}">
                <a16:creationId xmlns:a16="http://schemas.microsoft.com/office/drawing/2014/main" id="{D7281ABA-8F5F-49D0-BF99-CB4537A0F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3615049"/>
            <a:ext cx="4788195" cy="30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D32C1FE-B42D-4019-83D1-BB5F52882F90}"/>
              </a:ext>
            </a:extLst>
          </p:cNvPr>
          <p:cNvSpPr txBox="1"/>
          <p:nvPr/>
        </p:nvSpPr>
        <p:spPr>
          <a:xfrm>
            <a:off x="850605" y="6358270"/>
            <a:ext cx="3551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Zdjęcia: Międzynarodowe Forum Ekonomiczne </a:t>
            </a:r>
          </a:p>
        </p:txBody>
      </p:sp>
    </p:spTree>
    <p:extLst>
      <p:ext uri="{BB962C8B-B14F-4D97-AF65-F5344CB8AC3E}">
        <p14:creationId xmlns:p14="http://schemas.microsoft.com/office/powerpoint/2010/main" val="145943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1795AF-6CC6-478B-B581-89A346BC0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18" y="248093"/>
            <a:ext cx="8596668" cy="13208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Refleksje dotyczące przyszłości uczestników w wybranym zawodzie: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8125B0-624D-4380-9324-78F1E88C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18" y="1455563"/>
            <a:ext cx="8596668" cy="1973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zawodzie technik ekonomista uczniowie nabywają umiejętność sprawnego komunikowania  się,  ćwiczą dobrą pamięć, nabywają umiejętność koncentracji na realizacji celu,  spostrzegawczość, ćwiczą  dokładność i systematyczność w działaniu,  wytrwałość, wypracowują odporność emocjonalną, cierpliwość,  umiejętność współdziałania, zręczność manualną, gotowość do podejmowania nowych zadań.    </a:t>
            </a:r>
            <a:r>
              <a:rPr lang="pl-PL" sz="3600" dirty="0">
                <a:latin typeface="Bahnschrift SemiBold Condensed" panose="020B0502040204020203" pitchFamily="34" charset="0"/>
              </a:rPr>
              <a:t>Warto kształcić się w zawodzie Technik Ekonomista!!!</a:t>
            </a:r>
          </a:p>
        </p:txBody>
      </p:sp>
      <p:pic>
        <p:nvPicPr>
          <p:cNvPr id="1026" name="Picture 2" descr="Brak dostępnego opisu zdjęcia.">
            <a:extLst>
              <a:ext uri="{FF2B5EF4-FFF2-40B4-BE49-F238E27FC236}">
                <a16:creationId xmlns:a16="http://schemas.microsoft.com/office/drawing/2014/main" id="{1C4C4DFC-B6B5-4BAC-8B6C-FD6D2009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0" y="3370521"/>
            <a:ext cx="6796616" cy="334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C2662-DE31-4DEA-95E4-0A220F5D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9154"/>
          </a:xfrm>
        </p:spPr>
        <p:txBody>
          <a:bodyPr>
            <a:normAutofit fontScale="90000"/>
          </a:bodyPr>
          <a:lstStyle/>
          <a:p>
            <a:r>
              <a:rPr lang="pl-PL" dirty="0"/>
              <a:t>Podsumowanie: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AFC49B-4917-4A5C-A2AB-8A8FF422D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77" y="365126"/>
            <a:ext cx="10515600" cy="4072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Zawód technik ekonomista to zawód zawsze na czasie.        Masz zawód – masz pracę!! Osiągasz </a:t>
            </a:r>
            <a:r>
              <a:rPr lang="pl-PL" sz="2800" i="1">
                <a:latin typeface="Arial" panose="020B0604020202020204" pitchFamily="34" charset="0"/>
                <a:cs typeface="Arial" panose="020B0604020202020204" pitchFamily="34" charset="0"/>
              </a:rPr>
              <a:t>sukces zawodowy!!!</a:t>
            </a:r>
            <a:endParaRPr lang="pl-P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 Zawód technik ekonomista – wysokie wynagrodzenie, gwarancja awansu w pracy, szerokie możliwości rozwoju osobistego!!!</a:t>
            </a:r>
          </a:p>
          <a:p>
            <a:endParaRPr lang="pl-PL" dirty="0"/>
          </a:p>
        </p:txBody>
      </p:sp>
      <p:pic>
        <p:nvPicPr>
          <p:cNvPr id="4" name="Picture 6" descr="Technik ekonomista">
            <a:extLst>
              <a:ext uri="{FF2B5EF4-FFF2-40B4-BE49-F238E27FC236}">
                <a16:creationId xmlns:a16="http://schemas.microsoft.com/office/drawing/2014/main" id="{19F28517-B2C9-4D57-8CB9-649C18869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9" y="3429000"/>
            <a:ext cx="4101737" cy="27926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k dostępnego opisu zdjęcia.">
            <a:extLst>
              <a:ext uri="{FF2B5EF4-FFF2-40B4-BE49-F238E27FC236}">
                <a16:creationId xmlns:a16="http://schemas.microsoft.com/office/drawing/2014/main" id="{97A5ABD8-88DA-4E7F-B4D7-64E0DD9C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73" y="3070938"/>
            <a:ext cx="2136361" cy="350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k dostępnego opisu zdjęcia.">
            <a:extLst>
              <a:ext uri="{FF2B5EF4-FFF2-40B4-BE49-F238E27FC236}">
                <a16:creationId xmlns:a16="http://schemas.microsoft.com/office/drawing/2014/main" id="{9479C8D6-413F-44A0-8719-69E3D02F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6" y="3607721"/>
            <a:ext cx="3283029" cy="288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B9389E8-BCCA-413E-A5F8-A0791601F404}"/>
              </a:ext>
            </a:extLst>
          </p:cNvPr>
          <p:cNvSpPr txBox="1"/>
          <p:nvPr/>
        </p:nvSpPr>
        <p:spPr>
          <a:xfrm>
            <a:off x="4184859" y="6221620"/>
            <a:ext cx="241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Zdjęcia: Forum Ekonomiczne Młodych Liderów</a:t>
            </a:r>
          </a:p>
        </p:txBody>
      </p:sp>
    </p:spTree>
    <p:extLst>
      <p:ext uri="{BB962C8B-B14F-4D97-AF65-F5344CB8AC3E}">
        <p14:creationId xmlns:p14="http://schemas.microsoft.com/office/powerpoint/2010/main" val="35802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97880-FCBF-4D56-9DA0-B8C60D7F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2" y="270615"/>
            <a:ext cx="5954233" cy="2798312"/>
          </a:xfrm>
        </p:spPr>
        <p:txBody>
          <a:bodyPr>
            <a:normAutofit/>
          </a:bodyPr>
          <a:lstStyle/>
          <a:p>
            <a:r>
              <a:rPr lang="pl-PL" sz="2000" b="1" u="sng" dirty="0"/>
              <a:t>Materiały źródłowe:</a:t>
            </a:r>
            <a:br>
              <a:rPr lang="pl-PL" sz="2000" dirty="0"/>
            </a:br>
            <a:r>
              <a:rPr lang="pl-PL" sz="2000" dirty="0"/>
              <a:t>Podręcznik do ekonomii ” Wprowadzenie do ekonomii” Ewelina </a:t>
            </a:r>
            <a:r>
              <a:rPr lang="pl-PL" sz="2000" dirty="0" err="1"/>
              <a:t>Nojszewska</a:t>
            </a:r>
            <a:r>
              <a:rPr lang="pl-PL" sz="2000" dirty="0"/>
              <a:t> WSiP</a:t>
            </a:r>
            <a:br>
              <a:rPr lang="pl-PL" sz="2000" dirty="0"/>
            </a:br>
            <a:r>
              <a:rPr lang="pl-PL" sz="2000" dirty="0">
                <a:hlinkClick r:id="rId3"/>
              </a:rPr>
              <a:t>https://www.bankier.pl/wiadomosc/Kim-jest-przyszly-ekonomista-1593193.html</a:t>
            </a:r>
            <a:br>
              <a:rPr lang="pl-PL" sz="2000" dirty="0"/>
            </a:br>
            <a:r>
              <a:rPr lang="pl-PL" sz="2000" dirty="0"/>
              <a:t>https://www.gowork.pl/poradnik/17/kariera/ekonomista-kim-jest-i-na-czym-polega-jego-praca/</a:t>
            </a:r>
            <a:br>
              <a:rPr lang="pl-PL" sz="2000" dirty="0"/>
            </a:br>
            <a:endParaRPr lang="pl-PL" sz="2000" dirty="0"/>
          </a:p>
        </p:txBody>
      </p:sp>
      <p:pic>
        <p:nvPicPr>
          <p:cNvPr id="5124" name="Picture 4" descr="TECHNIK EKONOMISTA - Czas zawodowców - YouTube">
            <a:extLst>
              <a:ext uri="{FF2B5EF4-FFF2-40B4-BE49-F238E27FC236}">
                <a16:creationId xmlns:a16="http://schemas.microsoft.com/office/drawing/2014/main" id="{87876EE1-8723-41EE-B967-D016AD6D2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2904686"/>
            <a:ext cx="3737851" cy="279831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chnik ekonomista">
            <a:extLst>
              <a:ext uri="{FF2B5EF4-FFF2-40B4-BE49-F238E27FC236}">
                <a16:creationId xmlns:a16="http://schemas.microsoft.com/office/drawing/2014/main" id="{40E1C94C-591B-4E6F-AFBD-AD85C950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75" y="3569924"/>
            <a:ext cx="4249782" cy="283042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chnik ekonomista – CKZIU">
            <a:extLst>
              <a:ext uri="{FF2B5EF4-FFF2-40B4-BE49-F238E27FC236}">
                <a16:creationId xmlns:a16="http://schemas.microsoft.com/office/drawing/2014/main" id="{08C70639-A698-478A-B2AD-651011DED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22" y="653970"/>
            <a:ext cx="4249782" cy="234178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echnik Ekonomista - Zespół Szkół Ekonomicznych w Starogardzie Gdańskim">
            <a:extLst>
              <a:ext uri="{FF2B5EF4-FFF2-40B4-BE49-F238E27FC236}">
                <a16:creationId xmlns:a16="http://schemas.microsoft.com/office/drawing/2014/main" id="{D1A4A7EF-8882-47A7-9516-2A3EABD0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74" y="3322965"/>
            <a:ext cx="3389992" cy="22457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E087E1D-599D-47B0-933B-5153F6F51D21}"/>
              </a:ext>
            </a:extLst>
          </p:cNvPr>
          <p:cNvSpPr txBox="1"/>
          <p:nvPr/>
        </p:nvSpPr>
        <p:spPr>
          <a:xfrm>
            <a:off x="531626" y="5804326"/>
            <a:ext cx="61668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Dziękujemy za uwagę : Zespół projektowy nr 21. PZS w Łopusznie  W składzie:</a:t>
            </a:r>
          </a:p>
          <a:p>
            <a:pPr marL="342900" indent="-342900">
              <a:buAutoNum type="arabicPeriod"/>
            </a:pPr>
            <a:r>
              <a:rPr lang="pl-PL" sz="1100" dirty="0"/>
              <a:t>Aleksandra Dziedzic</a:t>
            </a:r>
          </a:p>
          <a:p>
            <a:pPr marL="342900" indent="-342900">
              <a:buAutoNum type="arabicPeriod"/>
            </a:pPr>
            <a:r>
              <a:rPr lang="pl-PL" sz="1100" dirty="0"/>
              <a:t>Marlena Janiszewska</a:t>
            </a:r>
          </a:p>
          <a:p>
            <a:pPr marL="342900" indent="-342900">
              <a:buAutoNum type="arabicPeriod"/>
            </a:pPr>
            <a:r>
              <a:rPr lang="pl-PL" sz="1100" dirty="0"/>
              <a:t>Sylwia Czerwińska</a:t>
            </a:r>
          </a:p>
          <a:p>
            <a:pPr marL="342900" indent="-342900">
              <a:buAutoNum type="arabicPeriod"/>
            </a:pPr>
            <a:r>
              <a:rPr lang="pl-PL" sz="1100" dirty="0"/>
              <a:t>Opiekun merytoryczny: Katarzyna Pniewska</a:t>
            </a:r>
          </a:p>
        </p:txBody>
      </p:sp>
    </p:spTree>
    <p:extLst>
      <p:ext uri="{BB962C8B-B14F-4D97-AF65-F5344CB8AC3E}">
        <p14:creationId xmlns:p14="http://schemas.microsoft.com/office/powerpoint/2010/main" val="24848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8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BB220B-0FAD-454A-9AD3-0590A5A2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10515600" cy="1017361"/>
          </a:xfrm>
        </p:spPr>
        <p:txBody>
          <a:bodyPr>
            <a:normAutofit/>
          </a:bodyPr>
          <a:lstStyle/>
          <a:p>
            <a:r>
              <a:rPr lang="pl-PL" dirty="0"/>
              <a:t>                 </a:t>
            </a:r>
            <a:r>
              <a:rPr lang="pl-PL" sz="5400" dirty="0"/>
              <a:t>Cel strategiczny: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34AD2A-D03A-431D-9456-92AED258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53393"/>
            <a:ext cx="10515600" cy="321128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3200" dirty="0"/>
              <a:t>Celem strategicznym projektu uczniowskiego będzie uzyskanie odpowiedzi na pytanie: czy warto kształcić się w zawodzie Technik Ekonomista?</a:t>
            </a:r>
          </a:p>
          <a:p>
            <a:pPr lvl="0"/>
            <a:r>
              <a:rPr lang="pl-PL" sz="3200" dirty="0"/>
              <a:t> </a:t>
            </a:r>
            <a:r>
              <a:rPr lang="pl-PL" sz="3200" i="1" dirty="0"/>
              <a:t>Podtytuł projektu uczniowskiego</a:t>
            </a:r>
            <a:r>
              <a:rPr lang="pl-PL" sz="4000" i="1" dirty="0"/>
              <a:t>:                                                                          Co ma wpływ na sukces zawodowy  absolwentów technikum ekonomicznego?</a:t>
            </a:r>
            <a:endParaRPr lang="pl-PL" sz="4000" dirty="0"/>
          </a:p>
          <a:p>
            <a:endParaRPr lang="pl-PL" sz="4000" dirty="0"/>
          </a:p>
        </p:txBody>
      </p:sp>
      <p:pic>
        <p:nvPicPr>
          <p:cNvPr id="2052" name="Picture 4" descr="TECHNIK EKONOMISTA – Nabór do CKZiU &amp;quot;Elektryk&amp;quot;">
            <a:extLst>
              <a:ext uri="{FF2B5EF4-FFF2-40B4-BE49-F238E27FC236}">
                <a16:creationId xmlns:a16="http://schemas.microsoft.com/office/drawing/2014/main" id="{F5E9F4B8-1BAD-4DEE-8349-73B25C406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3" y="4364679"/>
            <a:ext cx="3668486" cy="235728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8A3ACE-AC07-45CA-93D5-C0AB669A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Zawód Technik Ekonomista- ogólna charakterystyka zawodu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481FDF-87D2-42AA-8E78-5A49B304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0070C0"/>
                </a:solidFill>
                <a:latin typeface="Constantia"/>
                <a:ea typeface="+mn-ea"/>
                <a:cs typeface="+mn-cs"/>
              </a:rPr>
              <a:t>JAKIE PREDYSPOZYCJE POWINIEN POSIADAĆ TECHNIK EKONOMISTA?- wskazanie osób, które mogą kształcić się w zawodzie Technik Ekonomista:</a:t>
            </a:r>
          </a:p>
          <a:p>
            <a:pPr marL="0" indent="0">
              <a:buNone/>
            </a:pPr>
            <a:r>
              <a:rPr lang="pl-PL" b="1" dirty="0"/>
              <a:t>Przydatnymi umiejętnościami  w pracy technika ekonomisty są: </a:t>
            </a:r>
          </a:p>
          <a:p>
            <a:pPr marL="0" indent="0">
              <a:buNone/>
            </a:pPr>
            <a:r>
              <a:rPr lang="pl-PL" b="1" dirty="0"/>
              <a:t>• </a:t>
            </a:r>
            <a:r>
              <a:rPr lang="pl-PL" dirty="0"/>
              <a:t>umiejętności przedsiębiorcze, zdolność analitycznego myślenia,</a:t>
            </a:r>
          </a:p>
          <a:p>
            <a:pPr marL="0" indent="0">
              <a:buNone/>
            </a:pPr>
            <a:r>
              <a:rPr lang="pl-PL" dirty="0"/>
              <a:t>• umiejętności organizacyjne, w tym umiejętność  efektywnego zarządzania sobą w czasie, </a:t>
            </a:r>
          </a:p>
          <a:p>
            <a:pPr marL="0" indent="0">
              <a:buNone/>
            </a:pPr>
            <a:r>
              <a:rPr lang="pl-PL" dirty="0"/>
              <a:t>• zainteresowania ekonomiczne i prawne</a:t>
            </a:r>
            <a:endParaRPr lang="pl-PL" b="1" dirty="0">
              <a:solidFill>
                <a:srgbClr val="0070C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1463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FACF9-5625-4EB3-826F-BD51B625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8" y="504825"/>
            <a:ext cx="8596668" cy="132080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Cechami niezbędnymi w tym zawodzie są:</a:t>
            </a:r>
            <a:endParaRPr lang="pl-PL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BC060-64DC-4578-B3DA-167F2170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48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• </a:t>
            </a:r>
            <a:r>
              <a:rPr lang="pl-PL" dirty="0"/>
              <a:t>umiejętność sprawnego komunikowania, </a:t>
            </a: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• koncentracja, </a:t>
            </a:r>
            <a:r>
              <a:rPr lang="pl-PL" dirty="0"/>
              <a:t>dobra pamięć</a:t>
            </a: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• spostrzegawczość, samodyscyplina,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 zamiłowanie do porządku,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 dokładność i systematyczność w działaniu,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 wytrwałość, cierpliwość,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•umiejętność współdziałania w grupie,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•gotowość do podejmowania nowych zadań, 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•odporność na stres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Jak zostać ekonomistą? - Zawody.pl">
            <a:extLst>
              <a:ext uri="{FF2B5EF4-FFF2-40B4-BE49-F238E27FC236}">
                <a16:creationId xmlns:a16="http://schemas.microsoft.com/office/drawing/2014/main" id="{CD5CB4BE-3D2D-4C14-AD58-FBA2199FD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3" y="2063715"/>
            <a:ext cx="4795285" cy="333943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9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2A1D56-7C67-44C0-B990-56382614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rgbClr val="0070C0"/>
                </a:solidFill>
                <a:latin typeface="Constantia"/>
                <a:ea typeface="+mn-ea"/>
                <a:cs typeface="+mn-cs"/>
              </a:rPr>
              <a:t>INFORMACJE DLA OSÓB Z NIEPEŁNOSPRAWNOŚCIĄ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70C36-185C-4CA1-AC65-51B7C168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77130" cy="466725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Praca zaliczana jest do prac lekkich. </a:t>
            </a:r>
          </a:p>
          <a:p>
            <a:pPr marL="0" indent="0">
              <a:buNone/>
            </a:pPr>
            <a:r>
              <a:rPr lang="pl-PL" b="1" dirty="0"/>
              <a:t>Istnieje możliwość wykonywania zawodu przez osoby z niepełnosprawnością, o ile pozwalają jej na to warunki zdrowotne. </a:t>
            </a:r>
          </a:p>
          <a:p>
            <a:pPr marL="0" indent="0">
              <a:buNone/>
            </a:pPr>
            <a:r>
              <a:rPr lang="pl-PL" b="1" dirty="0"/>
              <a:t>Ostateczną decyzję o braku przeciwwskazań zdrowotnych do kształcenia w zawodzie podejmuje zawsze lekarz medycyny pracy.</a:t>
            </a:r>
          </a:p>
          <a:p>
            <a:endParaRPr lang="pl-PL" dirty="0"/>
          </a:p>
        </p:txBody>
      </p:sp>
      <p:pic>
        <p:nvPicPr>
          <p:cNvPr id="5122" name="Picture 2" descr="Oferta pracy – Starszy Ekonomista w Dziale Zatrudnienia i Płac -  Uniwersytet Szczeciński">
            <a:extLst>
              <a:ext uri="{FF2B5EF4-FFF2-40B4-BE49-F238E27FC236}">
                <a16:creationId xmlns:a16="http://schemas.microsoft.com/office/drawing/2014/main" id="{22D22408-799F-421D-8FFC-1072CCA8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0" y="3900339"/>
            <a:ext cx="3997843" cy="249865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chnik ekonomista na 100% na FB | Facebook">
            <a:extLst>
              <a:ext uri="{FF2B5EF4-FFF2-40B4-BE49-F238E27FC236}">
                <a16:creationId xmlns:a16="http://schemas.microsoft.com/office/drawing/2014/main" id="{F3C0CA7C-9ACD-4F89-9E4A-792CCC1F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07" y="3806456"/>
            <a:ext cx="3997844" cy="268641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himes.wav"/>
          </p:stSnd>
        </p:sndAc>
      </p:transition>
    </mc:Choice>
    <mc:Fallback>
      <p:transition spd="med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4BA817-914F-4C02-86FD-3C09A63F5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Technik ekonomista – </a:t>
            </a:r>
            <a:r>
              <a:rPr lang="pl-PL" sz="4400" b="1" dirty="0">
                <a:latin typeface="Arial Black" panose="020B0A04020102020204" pitchFamily="34" charset="0"/>
              </a:rPr>
              <a:t>zakres obowiązków i kompetencje.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5488C5-4665-4CBA-A8CD-5838CFC5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/>
              <a:t>Sporządza biznesplany dla podmiotów prowadzących działalność gospodarczą,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/>
              <a:t>opracowuje i wykonuje analizy oraz sporządza sprawozdania z działalności     podmiotów prowadzących działalność gospodarczą,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/>
              <a:t>prowadzi rozliczenia podatkowe,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/>
              <a:t>prowadzi sprawy kadrowo-płacowe,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dirty="0"/>
              <a:t>prowadzi rachunkowość w firmie,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/>
              <a:t>obsługuje programy finansowo-księgowe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/>
              <a:t>zarządza finansami przedsiębiorstwa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6" name="Picture 2" descr="Technik ekonomista – ZS 1 Wieluń">
            <a:extLst>
              <a:ext uri="{FF2B5EF4-FFF2-40B4-BE49-F238E27FC236}">
                <a16:creationId xmlns:a16="http://schemas.microsoft.com/office/drawing/2014/main" id="{57BEC801-37E4-4266-B310-D6590F45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3466214"/>
            <a:ext cx="4635795" cy="309656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148B48-84E4-4267-BEC9-8B242A3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</a:t>
            </a:r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Egzamin zawodowy</a:t>
            </a:r>
            <a:endParaRPr lang="pl-PL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E14A6-4AF8-43FD-BDA0-974BABAA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8" y="1584363"/>
            <a:ext cx="9358423" cy="448627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              W trakcie nauki uczniowie zdobywają następujące kwalifikacje: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  EKA.04. Prowadzenie dokumentacji w jednostce organizacyjnej </a:t>
            </a:r>
            <a:r>
              <a:rPr lang="pl-PL" b="1" dirty="0">
                <a:solidFill>
                  <a:srgbClr val="0070C0"/>
                </a:solidFill>
              </a:rPr>
              <a:t>–                                         </a:t>
            </a:r>
            <a:r>
              <a:rPr lang="pl-PL" dirty="0">
                <a:solidFill>
                  <a:srgbClr val="0070C0"/>
                </a:solidFill>
              </a:rPr>
              <a:t>egzamin koniec klasy II lub III.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EKA.05. Prowadzenie spraw kadrowo-płacowych i gospodarki finansowej jednostek </a:t>
            </a:r>
            <a:r>
              <a:rPr lang="pl-PL" b="1" dirty="0">
                <a:solidFill>
                  <a:srgbClr val="0070C0"/>
                </a:solidFill>
              </a:rPr>
              <a:t> </a:t>
            </a:r>
            <a:r>
              <a:rPr lang="pl-PL" dirty="0">
                <a:solidFill>
                  <a:srgbClr val="0070C0"/>
                </a:solidFill>
              </a:rPr>
              <a:t>- egzamin po I semestrze klasy IV lub V</a:t>
            </a:r>
          </a:p>
          <a:p>
            <a:pPr marL="0" indent="0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  </a:t>
            </a:r>
            <a:r>
              <a:rPr lang="pl-PL" b="1" u="sng" dirty="0"/>
              <a:t>Po zdaniu wszystkich kwalifikacji absolwent uzyskuje dyplom honorowany w krajach Unii Europejskiej.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1745D-DC9E-47D8-A103-02BD1145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Jakich przedmiotów uczy się młodzież w technikum ekonomicznym?</a:t>
            </a: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86E1CE-0779-4531-818E-2ACD7B6D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507" y="180436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l-PL" sz="2800" b="1" dirty="0"/>
              <a:t>podstawy ekonomii, </a:t>
            </a:r>
            <a:endParaRPr lang="pl-PL" sz="2800" dirty="0"/>
          </a:p>
          <a:p>
            <a:pPr lvl="0"/>
            <a:r>
              <a:rPr lang="pl-PL" sz="2800" b="1" dirty="0"/>
              <a:t>podstawy funkcjonowania przedsiębiorstw,</a:t>
            </a:r>
            <a:endParaRPr lang="pl-PL" sz="2800" dirty="0"/>
          </a:p>
          <a:p>
            <a:pPr lvl="0"/>
            <a:r>
              <a:rPr lang="pl-PL" sz="2800" b="1" dirty="0"/>
              <a:t>podstawy prawa, ochrona pracy i środowiska,</a:t>
            </a:r>
            <a:endParaRPr lang="pl-PL" sz="2800" dirty="0"/>
          </a:p>
          <a:p>
            <a:pPr lvl="0"/>
            <a:r>
              <a:rPr lang="pl-PL" sz="2800" b="1" dirty="0"/>
              <a:t>analiza ekonomiczna i sprawozdawczość,</a:t>
            </a:r>
            <a:endParaRPr lang="pl-PL" sz="2800" dirty="0"/>
          </a:p>
          <a:p>
            <a:pPr lvl="0"/>
            <a:r>
              <a:rPr lang="pl-PL" sz="2800" b="1" dirty="0"/>
              <a:t>marketing,</a:t>
            </a:r>
            <a:endParaRPr lang="pl-PL" sz="2800" dirty="0"/>
          </a:p>
          <a:p>
            <a:pPr lvl="0"/>
            <a:r>
              <a:rPr lang="pl-PL" sz="2800" b="1" dirty="0"/>
              <a:t>rachunkowość finansowa,</a:t>
            </a:r>
            <a:endParaRPr lang="pl-PL" sz="2800" dirty="0"/>
          </a:p>
          <a:p>
            <a:pPr lvl="0"/>
            <a:r>
              <a:rPr lang="pl-PL" sz="2800" b="1" dirty="0"/>
              <a:t>kadry i płace,</a:t>
            </a:r>
            <a:endParaRPr lang="pl-PL" sz="2800" dirty="0"/>
          </a:p>
          <a:p>
            <a:pPr lvl="0"/>
            <a:r>
              <a:rPr lang="pl-PL" sz="2800" b="1" dirty="0"/>
              <a:t>biuro rachunkowe,</a:t>
            </a:r>
            <a:endParaRPr lang="pl-PL" sz="2800" dirty="0"/>
          </a:p>
          <a:p>
            <a:pPr lvl="0"/>
            <a:r>
              <a:rPr lang="pl-PL" sz="2800" b="1" dirty="0"/>
              <a:t>działalność przedsiębiorstwa,</a:t>
            </a:r>
            <a:endParaRPr lang="pl-PL" sz="2800" dirty="0"/>
          </a:p>
          <a:p>
            <a:pPr lvl="0"/>
            <a:r>
              <a:rPr lang="pl-PL" sz="2800" b="1" dirty="0"/>
              <a:t>język obcy zawodowy w branży ekonomicznej</a:t>
            </a:r>
            <a:endParaRPr lang="pl-PL" dirty="0"/>
          </a:p>
        </p:txBody>
      </p:sp>
      <p:pic>
        <p:nvPicPr>
          <p:cNvPr id="8196" name="Picture 4" descr="Technik ekonomista - Zespół Szkół Ponadpodstawowych Nr 1 w Zamościu -  Technikum Nr 1 | Branżowa Szkoła I Stopnia Nr 6">
            <a:extLst>
              <a:ext uri="{FF2B5EF4-FFF2-40B4-BE49-F238E27FC236}">
                <a16:creationId xmlns:a16="http://schemas.microsoft.com/office/drawing/2014/main" id="{0B66BE22-3E69-4DFD-8808-655C89E5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97" y="2572987"/>
            <a:ext cx="3897439" cy="281408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7CD43-7406-4E69-8123-53F82B9D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9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1"/>
                </a:solidFill>
              </a:rPr>
              <a:t>JAKA JEST SPECYFIKA ŚRODOWISKA PRACY TECHNIKA EKONOMISTY?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F8D44-1F36-4741-97B2-49684D1F1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7519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Miejsce wykonywania pracy:</a:t>
            </a:r>
          </a:p>
          <a:p>
            <a:pPr marL="0" indent="0">
              <a:buNone/>
            </a:pPr>
            <a:r>
              <a:rPr lang="pl-PL" sz="2800" b="1" dirty="0"/>
              <a:t>Praca ekonomisty jest typową pracą biurową, w której większość czasu spędza się za biurkiem lub przed komputerem. Praca ma głównie charakter indywidualny i samodzielny, wymaga jednak kontaktu z klientami i współpracownikami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9220" name="Picture 4" descr="Technik ekonomista – Ekonomik">
            <a:extLst>
              <a:ext uri="{FF2B5EF4-FFF2-40B4-BE49-F238E27FC236}">
                <a16:creationId xmlns:a16="http://schemas.microsoft.com/office/drawing/2014/main" id="{1781460D-43E5-4E2D-9548-8B377346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94" y="4179283"/>
            <a:ext cx="3783862" cy="2540493"/>
          </a:xfrm>
          <a:prstGeom prst="rect">
            <a:avLst/>
          </a:prstGeom>
          <a:noFill/>
          <a:ln w="19050">
            <a:solidFill>
              <a:srgbClr val="ECF5F4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technik-ekonomista – TEB">
            <a:extLst>
              <a:ext uri="{FF2B5EF4-FFF2-40B4-BE49-F238E27FC236}">
                <a16:creationId xmlns:a16="http://schemas.microsoft.com/office/drawing/2014/main" id="{B29408E2-B5D3-49BC-A04E-AD7A6F01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71" y="4208354"/>
            <a:ext cx="2624470" cy="262447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echnik Ekonomista - Szkoły Ekonomiczno-Handlowe im. Macierzy Szkolnej w  Gdańsku (Technikum nr 11)">
            <a:extLst>
              <a:ext uri="{FF2B5EF4-FFF2-40B4-BE49-F238E27FC236}">
                <a16:creationId xmlns:a16="http://schemas.microsoft.com/office/drawing/2014/main" id="{0BE77310-D545-4CC5-BC08-19C49C15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5" y="4327222"/>
            <a:ext cx="3569660" cy="23778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2540</TotalTime>
  <Words>1337</Words>
  <Application>Microsoft Office PowerPoint</Application>
  <PresentationFormat>Panoramiczny</PresentationFormat>
  <Paragraphs>120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Arial Narrow</vt:lpstr>
      <vt:lpstr>Bahnschrift SemiBold Condensed</vt:lpstr>
      <vt:lpstr>Cambria Math</vt:lpstr>
      <vt:lpstr>Constantia</vt:lpstr>
      <vt:lpstr>Trebuchet MS</vt:lpstr>
      <vt:lpstr>Wingdings</vt:lpstr>
      <vt:lpstr>Wingdings 3</vt:lpstr>
      <vt:lpstr>Faseta</vt:lpstr>
      <vt:lpstr>„Mój zawód – moja przyszłość” Prezentacja kierunku kształcenia: Technik Ekonomista </vt:lpstr>
      <vt:lpstr>                 Cel strategiczny:</vt:lpstr>
      <vt:lpstr> Zawód Technik Ekonomista- ogólna charakterystyka zawodu</vt:lpstr>
      <vt:lpstr>Cechami niezbędnymi w tym zawodzie są:</vt:lpstr>
      <vt:lpstr>INFORMACJE DLA OSÓB Z NIEPEŁNOSPRAWNOŚCIĄ</vt:lpstr>
      <vt:lpstr>Technik ekonomista – zakres obowiązków i kompetencje.</vt:lpstr>
      <vt:lpstr>                Egzamin zawodowy</vt:lpstr>
      <vt:lpstr>Jakich przedmiotów uczy się młodzież w technikum ekonomicznym?</vt:lpstr>
      <vt:lpstr>JAKA JEST SPECYFIKA ŚRODOWISKA PRACY TECHNIKA EKONOMISTY?</vt:lpstr>
      <vt:lpstr>Możliwość zatrudnienia- możliwe ścieżki kariery zawodowej:</vt:lpstr>
      <vt:lpstr>            Stanowiska pracy dostępne dla absolwentów kierunku:</vt:lpstr>
      <vt:lpstr>JAKIE WARUNKI FIZYCZNE SĄ NIEZBĘDNE W TYM ZAWODZIE? Profil idealnego kandydata do pracy na opisane stanowisko:</vt:lpstr>
      <vt:lpstr>Dlaczego wybrać zawód technik ekonomista? Uzasadnienie dokonanego wyboru zawodu</vt:lpstr>
      <vt:lpstr>Prezentacja programu PowerPoint</vt:lpstr>
      <vt:lpstr>Dlaczego warto wybrać zawód technik ekonomista:</vt:lpstr>
      <vt:lpstr> Charakter pracy- dotychczasowe doświadczenia związane z wyborem zawodu (praktyki, staże )</vt:lpstr>
      <vt:lpstr>Refleksje dotyczące przyszłości uczestników w wybranym zawodzie:</vt:lpstr>
      <vt:lpstr>Podsumowanie:</vt:lpstr>
      <vt:lpstr>Materiały źródłowe: Podręcznik do ekonomii ” Wprowadzenie do ekonomii” Ewelina Nojszewska WSiP https://www.bankier.pl/wiadomosc/Kim-jest-przyszly-ekonomista-1593193.html https://www.gowork.pl/poradnik/17/kariera/ekonomista-kim-jest-i-na-czym-polega-jego-praca/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„Mój zawód – moja przyszłość” Prezentacja kierunku kształcenia: Technik Ekonomista </dc:title>
  <dc:creator>Andrzej</dc:creator>
  <cp:lastModifiedBy>Andrzej Pniewski</cp:lastModifiedBy>
  <cp:revision>24</cp:revision>
  <dcterms:created xsi:type="dcterms:W3CDTF">2021-08-24T15:55:33Z</dcterms:created>
  <dcterms:modified xsi:type="dcterms:W3CDTF">2022-04-01T06:52:34Z</dcterms:modified>
</cp:coreProperties>
</file>