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88" r:id="rId3"/>
    <p:sldId id="257" r:id="rId4"/>
    <p:sldId id="258" r:id="rId5"/>
    <p:sldId id="259" r:id="rId6"/>
    <p:sldId id="260" r:id="rId7"/>
    <p:sldId id="261" r:id="rId8"/>
    <p:sldId id="262" r:id="rId9"/>
    <p:sldId id="264" r:id="rId10"/>
    <p:sldId id="289" r:id="rId11"/>
    <p:sldId id="265" r:id="rId12"/>
    <p:sldId id="266" r:id="rId13"/>
    <p:sldId id="278" r:id="rId14"/>
    <p:sldId id="267" r:id="rId15"/>
    <p:sldId id="268" r:id="rId16"/>
    <p:sldId id="277" r:id="rId17"/>
    <p:sldId id="269" r:id="rId18"/>
    <p:sldId id="276" r:id="rId19"/>
    <p:sldId id="270" r:id="rId20"/>
    <p:sldId id="271" r:id="rId21"/>
    <p:sldId id="272" r:id="rId22"/>
    <p:sldId id="273" r:id="rId23"/>
    <p:sldId id="290" r:id="rId24"/>
    <p:sldId id="274" r:id="rId25"/>
    <p:sldId id="275" r:id="rId26"/>
    <p:sldId id="279" r:id="rId27"/>
    <p:sldId id="280" r:id="rId28"/>
    <p:sldId id="281" r:id="rId29"/>
    <p:sldId id="282" r:id="rId30"/>
    <p:sldId id="283" r:id="rId31"/>
    <p:sldId id="284"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9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C477F34B-321E-45DE-9E1B-CF43DB8E107A}"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477F34B-321E-45DE-9E1B-CF43DB8E107A}"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477F34B-321E-45DE-9E1B-CF43DB8E107A}"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C477F34B-321E-45DE-9E1B-CF43DB8E107A}"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C477F34B-321E-45DE-9E1B-CF43DB8E107A}"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C477F34B-321E-45DE-9E1B-CF43DB8E107A}"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C477F34B-321E-45DE-9E1B-CF43DB8E107A}"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477F34B-321E-45DE-9E1B-CF43DB8E107A}"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477F34B-321E-45DE-9E1B-CF43DB8E107A}"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477F34B-321E-45DE-9E1B-CF43DB8E107A}"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C0A38A38-20D7-40FF-804F-C51DCC86FD7E}" type="datetimeFigureOut">
              <a:rPr lang="pl-PL" smtClean="0"/>
              <a:pPr/>
              <a:t>20.04.2021</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C477F34B-321E-45DE-9E1B-CF43DB8E107A}"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0A38A38-20D7-40FF-804F-C51DCC86FD7E}" type="datetimeFigureOut">
              <a:rPr lang="pl-PL" smtClean="0"/>
              <a:pPr/>
              <a:t>20.04.2021</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477F34B-321E-45DE-9E1B-CF43DB8E107A}"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uratorplus.pl/biznes/raporty-i-prognozy/zarobki-w-budownictwie-w-2020-kto-w-budownictwie-zarabia-najwiecej-aa-WpvY-ecb4-nhNN.html" TargetMode="External"/><Relationship Id="rId2" Type="http://schemas.openxmlformats.org/officeDocument/2006/relationships/hyperlink" Target="https://www.ifirma.pl/blog/poradnik-przedsiebiorcy/jak-zalozyc-firme-budowlana-krok-po-kroku.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14646" y="1857364"/>
            <a:ext cx="5929354" cy="1857388"/>
          </a:xfrm>
        </p:spPr>
        <p:txBody>
          <a:bodyPr>
            <a:normAutofit/>
          </a:bodyPr>
          <a:lstStyle/>
          <a:p>
            <a:r>
              <a:rPr lang="pl-PL" sz="4000" b="1" dirty="0" smtClean="0"/>
              <a:t>,,Mój zawód – moja przyszłość”?</a:t>
            </a:r>
            <a:endParaRPr lang="pl-PL" sz="4000" b="1" dirty="0"/>
          </a:p>
        </p:txBody>
      </p:sp>
      <p:sp>
        <p:nvSpPr>
          <p:cNvPr id="3" name="Podtytuł 2"/>
          <p:cNvSpPr>
            <a:spLocks noGrp="1"/>
          </p:cNvSpPr>
          <p:nvPr>
            <p:ph type="subTitle" idx="1"/>
          </p:nvPr>
        </p:nvSpPr>
        <p:spPr>
          <a:xfrm>
            <a:off x="1285852" y="3929066"/>
            <a:ext cx="7691462" cy="757246"/>
          </a:xfrm>
        </p:spPr>
        <p:txBody>
          <a:bodyPr>
            <a:noAutofit/>
          </a:bodyPr>
          <a:lstStyle/>
          <a:p>
            <a:r>
              <a:rPr lang="pl-PL" sz="3200" b="1" dirty="0" smtClean="0">
                <a:solidFill>
                  <a:schemeClr val="accent6">
                    <a:lumMod val="50000"/>
                  </a:schemeClr>
                </a:solidFill>
              </a:rPr>
              <a:t>Jak możemy osiągnąć prestiż zawodowy jako właściciele firmy budowlanej?</a:t>
            </a:r>
            <a:endParaRPr lang="pl-PL" sz="3200" b="1" dirty="0">
              <a:solidFill>
                <a:schemeClr val="accent6">
                  <a:lumMod val="50000"/>
                </a:schemeClr>
              </a:solidFill>
            </a:endParaRPr>
          </a:p>
        </p:txBody>
      </p:sp>
      <p:pic>
        <p:nvPicPr>
          <p:cNvPr id="4" name="Picture 2"/>
          <p:cNvPicPr>
            <a:picLocks noChangeAspect="1" noChangeArrowheads="1"/>
          </p:cNvPicPr>
          <p:nvPr/>
        </p:nvPicPr>
        <p:blipFill>
          <a:blip r:embed="rId2"/>
          <a:srcRect l="57129" t="29688" r="9472" b="14062"/>
          <a:stretch>
            <a:fillRect/>
          </a:stretch>
        </p:blipFill>
        <p:spPr bwMode="auto">
          <a:xfrm>
            <a:off x="571472" y="357166"/>
            <a:ext cx="2428892" cy="2301056"/>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32184" t="46159" r="16321" b="11224"/>
          <a:stretch>
            <a:fillRect/>
          </a:stretch>
        </p:blipFill>
        <p:spPr bwMode="auto">
          <a:xfrm>
            <a:off x="4786314" y="4714884"/>
            <a:ext cx="4143404" cy="192882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46082" name="Picture 2" descr="Zobacz obraz źródłowy"/>
          <p:cNvPicPr>
            <a:picLocks noChangeAspect="1" noChangeArrowheads="1"/>
          </p:cNvPicPr>
          <p:nvPr/>
        </p:nvPicPr>
        <p:blipFill>
          <a:blip r:embed="rId2"/>
          <a:srcRect/>
          <a:stretch>
            <a:fillRect/>
          </a:stretch>
        </p:blipFill>
        <p:spPr bwMode="auto">
          <a:xfrm>
            <a:off x="785786" y="785794"/>
            <a:ext cx="7572428" cy="567932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142852"/>
            <a:ext cx="8686800" cy="838200"/>
          </a:xfrm>
        </p:spPr>
        <p:txBody>
          <a:bodyPr>
            <a:normAutofit fontScale="90000"/>
          </a:bodyPr>
          <a:lstStyle/>
          <a:p>
            <a:r>
              <a:rPr lang="pl-PL" dirty="0" smtClean="0"/>
              <a:t>Uprawniony technik budownictwa może wykonywać następujące Prace:</a:t>
            </a:r>
            <a:endParaRPr lang="pl-PL" dirty="0"/>
          </a:p>
        </p:txBody>
      </p:sp>
      <p:sp>
        <p:nvSpPr>
          <p:cNvPr id="3" name="Symbol zastępczy zawartości 2"/>
          <p:cNvSpPr>
            <a:spLocks noGrp="1"/>
          </p:cNvSpPr>
          <p:nvPr>
            <p:ph idx="1"/>
          </p:nvPr>
        </p:nvSpPr>
        <p:spPr>
          <a:xfrm>
            <a:off x="304800" y="1500174"/>
            <a:ext cx="8839200" cy="4946672"/>
          </a:xfrm>
        </p:spPr>
        <p:txBody>
          <a:bodyPr>
            <a:normAutofit fontScale="92500" lnSpcReduction="20000"/>
          </a:bodyPr>
          <a:lstStyle/>
          <a:p>
            <a:pPr>
              <a:buNone/>
            </a:pPr>
            <a:r>
              <a:rPr lang="pl-PL" b="1" dirty="0" smtClean="0">
                <a:solidFill>
                  <a:srgbClr val="FF0000"/>
                </a:solidFill>
              </a:rPr>
              <a:t>1.</a:t>
            </a:r>
            <a:r>
              <a:rPr lang="pl-PL" dirty="0" smtClean="0"/>
              <a:t>Posługiwać się dokumentacją techniczną, wykonywać szkice robocze i rysunki budowlane;</a:t>
            </a:r>
          </a:p>
          <a:p>
            <a:pPr>
              <a:buNone/>
            </a:pPr>
            <a:r>
              <a:rPr lang="pl-PL" b="1" dirty="0" smtClean="0">
                <a:solidFill>
                  <a:srgbClr val="FF0000"/>
                </a:solidFill>
              </a:rPr>
              <a:t>2.</a:t>
            </a:r>
            <a:r>
              <a:rPr lang="pl-PL" dirty="0" smtClean="0"/>
              <a:t>Przeprowadzać inwentaryzację istniejących obiektów;</a:t>
            </a:r>
          </a:p>
          <a:p>
            <a:pPr>
              <a:buNone/>
            </a:pPr>
            <a:r>
              <a:rPr lang="pl-PL" b="1" dirty="0" smtClean="0">
                <a:solidFill>
                  <a:srgbClr val="FF0000"/>
                </a:solidFill>
              </a:rPr>
              <a:t>3.</a:t>
            </a:r>
            <a:r>
              <a:rPr lang="pl-PL" dirty="0" smtClean="0"/>
              <a:t>Projektować elementy konstrukcyjne budowli;</a:t>
            </a:r>
          </a:p>
          <a:p>
            <a:pPr>
              <a:buNone/>
            </a:pPr>
            <a:r>
              <a:rPr lang="pl-PL" b="1" dirty="0" smtClean="0">
                <a:solidFill>
                  <a:srgbClr val="FF0000"/>
                </a:solidFill>
              </a:rPr>
              <a:t>4.</a:t>
            </a:r>
            <a:r>
              <a:rPr lang="pl-PL" dirty="0" smtClean="0"/>
              <a:t>Dobierać materiały, sprzęt, maszyny i urządzenia do wykonania określonych prac;</a:t>
            </a:r>
          </a:p>
          <a:p>
            <a:pPr>
              <a:buNone/>
            </a:pPr>
            <a:r>
              <a:rPr lang="pl-PL" b="1" dirty="0" smtClean="0">
                <a:solidFill>
                  <a:srgbClr val="FF0000"/>
                </a:solidFill>
              </a:rPr>
              <a:t>5.</a:t>
            </a:r>
            <a:r>
              <a:rPr lang="pl-PL" dirty="0" smtClean="0"/>
              <a:t>Kierować gospodarką materiałową i sprzętową w procesie budowlanym;</a:t>
            </a:r>
          </a:p>
          <a:p>
            <a:pPr>
              <a:buNone/>
            </a:pPr>
            <a:r>
              <a:rPr lang="pl-PL" b="1" dirty="0" smtClean="0">
                <a:solidFill>
                  <a:srgbClr val="FF0000"/>
                </a:solidFill>
              </a:rPr>
              <a:t>6.</a:t>
            </a:r>
            <a:r>
              <a:rPr lang="pl-PL" dirty="0" smtClean="0"/>
              <a:t>Wykonywać podstawowe badania laboratoryjne materiałów i wyrobów budowlanych;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142852"/>
            <a:ext cx="8686800" cy="838200"/>
          </a:xfrm>
        </p:spPr>
        <p:txBody>
          <a:bodyPr>
            <a:normAutofit fontScale="90000"/>
          </a:bodyPr>
          <a:lstStyle/>
          <a:p>
            <a:r>
              <a:rPr lang="pl-PL" dirty="0" smtClean="0"/>
              <a:t>Uprawniony technik budownictwa może wykonywać następujące Prace:</a:t>
            </a:r>
            <a:endParaRPr lang="pl-PL" dirty="0"/>
          </a:p>
        </p:txBody>
      </p:sp>
      <p:sp>
        <p:nvSpPr>
          <p:cNvPr id="3" name="Symbol zastępczy zawartości 2"/>
          <p:cNvSpPr>
            <a:spLocks noGrp="1"/>
          </p:cNvSpPr>
          <p:nvPr>
            <p:ph idx="1"/>
          </p:nvPr>
        </p:nvSpPr>
        <p:spPr>
          <a:xfrm>
            <a:off x="304800" y="1554162"/>
            <a:ext cx="8696356" cy="5018110"/>
          </a:xfrm>
        </p:spPr>
        <p:txBody>
          <a:bodyPr>
            <a:normAutofit fontScale="92500" lnSpcReduction="20000"/>
          </a:bodyPr>
          <a:lstStyle/>
          <a:p>
            <a:pPr>
              <a:buNone/>
            </a:pPr>
            <a:r>
              <a:rPr lang="pl-PL" b="1" dirty="0" smtClean="0">
                <a:solidFill>
                  <a:srgbClr val="FF0000"/>
                </a:solidFill>
              </a:rPr>
              <a:t>7.</a:t>
            </a:r>
            <a:r>
              <a:rPr lang="pl-PL" dirty="0" smtClean="0"/>
              <a:t>Analizować warunki gruntowe na podstawie przeprowadzonych badań;</a:t>
            </a:r>
          </a:p>
          <a:p>
            <a:pPr>
              <a:buNone/>
            </a:pPr>
            <a:r>
              <a:rPr lang="pl-PL" b="1" dirty="0" smtClean="0">
                <a:solidFill>
                  <a:srgbClr val="FF0000"/>
                </a:solidFill>
              </a:rPr>
              <a:t>8.</a:t>
            </a:r>
            <a:r>
              <a:rPr lang="pl-PL" dirty="0" smtClean="0"/>
              <a:t>Wykonywać przedmiary i obmiary robót budowlanych;</a:t>
            </a:r>
          </a:p>
          <a:p>
            <a:pPr>
              <a:buNone/>
            </a:pPr>
            <a:r>
              <a:rPr lang="pl-PL" b="1" dirty="0" smtClean="0">
                <a:solidFill>
                  <a:srgbClr val="FF0000"/>
                </a:solidFill>
              </a:rPr>
              <a:t>9.</a:t>
            </a:r>
            <a:r>
              <a:rPr lang="pl-PL" dirty="0" smtClean="0"/>
              <a:t>Przeprowadzać kontrolę jakości i ocenę wykonania podstawowych robót budowlano – montażowych;</a:t>
            </a:r>
          </a:p>
          <a:p>
            <a:pPr>
              <a:buNone/>
            </a:pPr>
            <a:r>
              <a:rPr lang="pl-PL" b="1" dirty="0" smtClean="0">
                <a:solidFill>
                  <a:srgbClr val="FF0000"/>
                </a:solidFill>
              </a:rPr>
              <a:t>10.</a:t>
            </a:r>
            <a:r>
              <a:rPr lang="pl-PL" dirty="0" smtClean="0"/>
              <a:t>Wykonywać kalkulację robót, sporządzać kosztorysy i oferty przetargowe;</a:t>
            </a:r>
          </a:p>
          <a:p>
            <a:pPr>
              <a:buNone/>
            </a:pPr>
            <a:r>
              <a:rPr lang="pl-PL" b="1" dirty="0" smtClean="0">
                <a:solidFill>
                  <a:srgbClr val="FF0000"/>
                </a:solidFill>
              </a:rPr>
              <a:t>11.</a:t>
            </a:r>
            <a:r>
              <a:rPr lang="pl-PL" dirty="0" smtClean="0"/>
              <a:t>Organizować i kierować robotami remontowymi i rozbiórkowymi;</a:t>
            </a:r>
          </a:p>
          <a:p>
            <a:pPr>
              <a:buNone/>
            </a:pPr>
            <a:r>
              <a:rPr lang="pl-PL" b="1" dirty="0" smtClean="0">
                <a:solidFill>
                  <a:srgbClr val="FF0000"/>
                </a:solidFill>
              </a:rPr>
              <a:t>12.</a:t>
            </a:r>
            <a:r>
              <a:rPr lang="pl-PL" dirty="0" smtClean="0"/>
              <a:t>Wykorzystywać programy komputerowe, przydatne w zawodzie technika budownictwa</a:t>
            </a:r>
          </a:p>
          <a:p>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214290"/>
            <a:ext cx="8686800" cy="838200"/>
          </a:xfrm>
        </p:spPr>
        <p:txBody>
          <a:bodyPr/>
          <a:lstStyle/>
          <a:p>
            <a:r>
              <a:rPr lang="pl-PL" dirty="0" smtClean="0"/>
              <a:t>Przeciwwskazania zdrowotne:</a:t>
            </a:r>
            <a:endParaRPr lang="pl-PL" dirty="0"/>
          </a:p>
        </p:txBody>
      </p:sp>
      <p:sp>
        <p:nvSpPr>
          <p:cNvPr id="3" name="Symbol zastępczy zawartości 2"/>
          <p:cNvSpPr>
            <a:spLocks noGrp="1"/>
          </p:cNvSpPr>
          <p:nvPr>
            <p:ph idx="1"/>
          </p:nvPr>
        </p:nvSpPr>
        <p:spPr>
          <a:xfrm>
            <a:off x="304800" y="1357298"/>
            <a:ext cx="8624918" cy="5286412"/>
          </a:xfrm>
        </p:spPr>
        <p:txBody>
          <a:bodyPr>
            <a:normAutofit fontScale="77500" lnSpcReduction="20000"/>
          </a:bodyPr>
          <a:lstStyle/>
          <a:p>
            <a:pPr>
              <a:buNone/>
            </a:pPr>
            <a:r>
              <a:rPr lang="pl-PL" dirty="0" smtClean="0"/>
              <a:t>• wady wzroku wymagające korekcji szkłami, brak widzenia obuocznego, znaczne zaburzenia widzenia barw,</a:t>
            </a:r>
          </a:p>
          <a:p>
            <a:pPr>
              <a:buNone/>
            </a:pPr>
            <a:r>
              <a:rPr lang="pl-PL" dirty="0" smtClean="0"/>
              <a:t>• choroby uszu, niedosłuch</a:t>
            </a:r>
          </a:p>
          <a:p>
            <a:pPr>
              <a:buNone/>
            </a:pPr>
            <a:r>
              <a:rPr lang="pl-PL" dirty="0" smtClean="0"/>
              <a:t>• zaburzenia równowagi, omdlenia, zawroty głowy, epilepsja</a:t>
            </a:r>
          </a:p>
          <a:p>
            <a:pPr>
              <a:buNone/>
            </a:pPr>
            <a:r>
              <a:rPr lang="pl-PL" dirty="0" smtClean="0"/>
              <a:t>• choroby układów: oddechowego, nerwowego, krążenia (wady serca), moczowego i nerek, kostno-stawowego, ruchu</a:t>
            </a:r>
          </a:p>
          <a:p>
            <a:pPr>
              <a:buNone/>
            </a:pPr>
            <a:r>
              <a:rPr lang="pl-PL" dirty="0" smtClean="0"/>
              <a:t>• alergie, przewlekłe choroby skóry</a:t>
            </a:r>
          </a:p>
          <a:p>
            <a:pPr>
              <a:buNone/>
            </a:pPr>
            <a:r>
              <a:rPr lang="pl-PL" dirty="0" smtClean="0"/>
              <a:t>• cukrzyca</a:t>
            </a:r>
          </a:p>
          <a:p>
            <a:pPr>
              <a:buNone/>
            </a:pPr>
            <a:r>
              <a:rPr lang="pl-PL" dirty="0" smtClean="0"/>
              <a:t>• reumatyzm</a:t>
            </a:r>
          </a:p>
          <a:p>
            <a:pPr>
              <a:buNone/>
            </a:pPr>
            <a:r>
              <a:rPr lang="pl-PL" dirty="0" smtClean="0"/>
              <a:t>• słaba budowa ciała, niska wydolność fizyczna</a:t>
            </a:r>
          </a:p>
          <a:p>
            <a:pPr>
              <a:buNone/>
            </a:pPr>
            <a:r>
              <a:rPr lang="pl-PL" dirty="0" smtClean="0"/>
              <a:t>• uzależnienia</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Może on znaleźć zatrudnienie w:</a:t>
            </a:r>
            <a:endParaRPr lang="pl-PL" dirty="0"/>
          </a:p>
        </p:txBody>
      </p:sp>
      <p:sp>
        <p:nvSpPr>
          <p:cNvPr id="3" name="Symbol zastępczy zawartości 2"/>
          <p:cNvSpPr>
            <a:spLocks noGrp="1"/>
          </p:cNvSpPr>
          <p:nvPr>
            <p:ph idx="1"/>
          </p:nvPr>
        </p:nvSpPr>
        <p:spPr/>
        <p:txBody>
          <a:bodyPr/>
          <a:lstStyle/>
          <a:p>
            <a:pPr>
              <a:buNone/>
            </a:pPr>
            <a:r>
              <a:rPr lang="pl-PL" b="1" dirty="0" smtClean="0">
                <a:solidFill>
                  <a:srgbClr val="FF0000"/>
                </a:solidFill>
              </a:rPr>
              <a:t>1. </a:t>
            </a:r>
            <a:r>
              <a:rPr lang="pl-PL" dirty="0" smtClean="0"/>
              <a:t>Przedsiębiorstwach budowlanych;</a:t>
            </a:r>
          </a:p>
          <a:p>
            <a:pPr>
              <a:buNone/>
            </a:pPr>
            <a:r>
              <a:rPr lang="pl-PL" b="1" dirty="0" smtClean="0">
                <a:solidFill>
                  <a:srgbClr val="FF0000"/>
                </a:solidFill>
              </a:rPr>
              <a:t>2. </a:t>
            </a:r>
            <a:r>
              <a:rPr lang="pl-PL" dirty="0" smtClean="0"/>
              <a:t>Wytwórniach prefabrykatów;</a:t>
            </a:r>
          </a:p>
          <a:p>
            <a:pPr>
              <a:buNone/>
            </a:pPr>
            <a:r>
              <a:rPr lang="pl-PL" b="1" dirty="0" smtClean="0">
                <a:solidFill>
                  <a:srgbClr val="FF0000"/>
                </a:solidFill>
              </a:rPr>
              <a:t>3. </a:t>
            </a:r>
            <a:r>
              <a:rPr lang="pl-PL" dirty="0" smtClean="0"/>
              <a:t>Laboratoriach;</a:t>
            </a:r>
          </a:p>
          <a:p>
            <a:pPr>
              <a:buNone/>
            </a:pPr>
            <a:r>
              <a:rPr lang="pl-PL" b="1" dirty="0" smtClean="0">
                <a:solidFill>
                  <a:srgbClr val="FF0000"/>
                </a:solidFill>
              </a:rPr>
              <a:t>4. </a:t>
            </a:r>
            <a:r>
              <a:rPr lang="pl-PL" dirty="0" smtClean="0"/>
              <a:t>Państwowym nadzorze budowlanym;</a:t>
            </a:r>
          </a:p>
          <a:p>
            <a:pPr>
              <a:buNone/>
            </a:pPr>
            <a:r>
              <a:rPr lang="pl-PL" b="1" dirty="0" smtClean="0">
                <a:solidFill>
                  <a:srgbClr val="FF0000"/>
                </a:solidFill>
              </a:rPr>
              <a:t>5. </a:t>
            </a:r>
            <a:r>
              <a:rPr lang="pl-PL" dirty="0" smtClean="0"/>
              <a:t>Administracji budynków;</a:t>
            </a:r>
          </a:p>
          <a:p>
            <a:pPr>
              <a:buNone/>
            </a:pPr>
            <a:r>
              <a:rPr lang="pl-PL" b="1" dirty="0" smtClean="0">
                <a:solidFill>
                  <a:srgbClr val="FF0000"/>
                </a:solidFill>
              </a:rPr>
              <a:t>6. </a:t>
            </a:r>
            <a:r>
              <a:rPr lang="pl-PL" dirty="0" smtClean="0"/>
              <a:t>Biurach projektów jako asystent projektanta;</a:t>
            </a:r>
          </a:p>
          <a:p>
            <a:pPr>
              <a:buNone/>
            </a:pPr>
            <a:r>
              <a:rPr lang="pl-PL" b="1" dirty="0" smtClean="0">
                <a:solidFill>
                  <a:srgbClr val="FF0000"/>
                </a:solidFill>
              </a:rPr>
              <a:t>7. </a:t>
            </a:r>
            <a:r>
              <a:rPr lang="pl-PL" b="1" dirty="0" smtClean="0">
                <a:solidFill>
                  <a:srgbClr val="002060"/>
                </a:solidFill>
              </a:rPr>
              <a:t>Prowadzeniu własnej firmy budowlanej.</a:t>
            </a:r>
            <a:endParaRPr lang="pl-PL" b="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285728"/>
            <a:ext cx="8686800" cy="838200"/>
          </a:xfrm>
        </p:spPr>
        <p:txBody>
          <a:bodyPr>
            <a:normAutofit fontScale="90000"/>
          </a:bodyPr>
          <a:lstStyle/>
          <a:p>
            <a:r>
              <a:rPr lang="pl-PL" dirty="0" smtClean="0"/>
              <a:t>Dalszą naukę może kontynuować na studiach:</a:t>
            </a:r>
            <a:endParaRPr lang="pl-PL" dirty="0"/>
          </a:p>
        </p:txBody>
      </p:sp>
      <p:sp>
        <p:nvSpPr>
          <p:cNvPr id="3" name="Symbol zastępczy zawartości 2"/>
          <p:cNvSpPr>
            <a:spLocks noGrp="1"/>
          </p:cNvSpPr>
          <p:nvPr>
            <p:ph idx="1"/>
          </p:nvPr>
        </p:nvSpPr>
        <p:spPr/>
        <p:txBody>
          <a:bodyPr/>
          <a:lstStyle/>
          <a:p>
            <a:pPr>
              <a:buNone/>
            </a:pPr>
            <a:r>
              <a:rPr lang="pl-PL" b="1" dirty="0" smtClean="0">
                <a:solidFill>
                  <a:srgbClr val="FF0000"/>
                </a:solidFill>
              </a:rPr>
              <a:t>1. </a:t>
            </a:r>
            <a:r>
              <a:rPr lang="pl-PL" dirty="0" smtClean="0"/>
              <a:t>Budownictwo,</a:t>
            </a:r>
          </a:p>
          <a:p>
            <a:pPr>
              <a:buNone/>
            </a:pPr>
            <a:r>
              <a:rPr lang="pl-PL" b="1" dirty="0" smtClean="0">
                <a:solidFill>
                  <a:srgbClr val="FF0000"/>
                </a:solidFill>
              </a:rPr>
              <a:t>2. </a:t>
            </a:r>
            <a:r>
              <a:rPr lang="pl-PL" dirty="0" smtClean="0"/>
              <a:t>Budownictwo wodne,</a:t>
            </a:r>
          </a:p>
          <a:p>
            <a:pPr>
              <a:buNone/>
            </a:pPr>
            <a:r>
              <a:rPr lang="pl-PL" b="1" dirty="0" smtClean="0">
                <a:solidFill>
                  <a:srgbClr val="FF0000"/>
                </a:solidFill>
              </a:rPr>
              <a:t>3. </a:t>
            </a:r>
            <a:r>
              <a:rPr lang="pl-PL" dirty="0" smtClean="0"/>
              <a:t>Inżynieria środowiska,</a:t>
            </a:r>
          </a:p>
          <a:p>
            <a:pPr>
              <a:buNone/>
            </a:pPr>
            <a:r>
              <a:rPr lang="pl-PL" b="1" dirty="0" smtClean="0">
                <a:solidFill>
                  <a:srgbClr val="FF0000"/>
                </a:solidFill>
              </a:rPr>
              <a:t>4. </a:t>
            </a:r>
            <a:r>
              <a:rPr lang="pl-PL" dirty="0" smtClean="0"/>
              <a:t>Architektura.</a:t>
            </a:r>
            <a:endParaRPr lang="pl-PL" dirty="0"/>
          </a:p>
        </p:txBody>
      </p:sp>
      <p:pic>
        <p:nvPicPr>
          <p:cNvPr id="28674" name="Picture 2" descr="Kariera po budownictwie dotyczy nie tylko pracy na budowie. Moe także być związana z codzienną praca konstruktora wykonawcy do projektów architektonicznych."/>
          <p:cNvPicPr>
            <a:picLocks noChangeAspect="1" noChangeArrowheads="1"/>
          </p:cNvPicPr>
          <p:nvPr/>
        </p:nvPicPr>
        <p:blipFill>
          <a:blip r:embed="rId2"/>
          <a:srcRect/>
          <a:stretch>
            <a:fillRect/>
          </a:stretch>
        </p:blipFill>
        <p:spPr bwMode="auto">
          <a:xfrm>
            <a:off x="4214810" y="3500438"/>
            <a:ext cx="4415237" cy="294002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14290"/>
            <a:ext cx="8686800" cy="838200"/>
          </a:xfrm>
        </p:spPr>
        <p:txBody>
          <a:bodyPr>
            <a:normAutofit fontScale="90000"/>
          </a:bodyPr>
          <a:lstStyle/>
          <a:p>
            <a:r>
              <a:rPr lang="pl-PL" dirty="0" smtClean="0"/>
              <a:t>Studia  jak również kursy by znaleźć pracę</a:t>
            </a:r>
            <a:endParaRPr lang="pl-PL" dirty="0"/>
          </a:p>
        </p:txBody>
      </p:sp>
      <p:sp>
        <p:nvSpPr>
          <p:cNvPr id="3" name="Symbol zastępczy zawartości 2"/>
          <p:cNvSpPr>
            <a:spLocks noGrp="1"/>
          </p:cNvSpPr>
          <p:nvPr>
            <p:ph idx="1"/>
          </p:nvPr>
        </p:nvSpPr>
        <p:spPr/>
        <p:txBody>
          <a:bodyPr>
            <a:normAutofit fontScale="92500" lnSpcReduction="20000"/>
          </a:bodyPr>
          <a:lstStyle/>
          <a:p>
            <a:pPr>
              <a:buNone/>
            </a:pPr>
            <a:r>
              <a:rPr lang="pl-PL" dirty="0" smtClean="0"/>
              <a:t>Na potrzeby rynku budowlanego istnieje też szeroka oferta szkoleń i kursów zawodowych przygotowujących do pracy w budownictwie, takich jak murarz, zbrojarz czy brukarz. Oferta szkoleń obejmuje swym zakresem przygotowanie w zakresie blacharstwa, </a:t>
            </a:r>
            <a:r>
              <a:rPr lang="pl-PL" dirty="0" err="1" smtClean="0"/>
              <a:t>tynkarstwa</a:t>
            </a:r>
            <a:r>
              <a:rPr lang="pl-PL" dirty="0" smtClean="0"/>
              <a:t> czy montażu </a:t>
            </a:r>
            <a:r>
              <a:rPr lang="pl-PL" u="sng" dirty="0" smtClean="0"/>
              <a:t>ścian dziełowych </a:t>
            </a:r>
            <a:r>
              <a:rPr lang="pl-PL" dirty="0" smtClean="0"/>
              <a:t>i sufitów. Szkolenia budowlane obejmują z reguły od 150 do 300 godzin, z czego większość stanowią zajęcia praktyczne przygotowujące do wykonywania zawodu w przyszłości.</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85728"/>
            <a:ext cx="8686800" cy="838200"/>
          </a:xfrm>
        </p:spPr>
        <p:txBody>
          <a:bodyPr/>
          <a:lstStyle/>
          <a:p>
            <a:r>
              <a:rPr lang="pl-PL" dirty="0" smtClean="0"/>
              <a:t>Sytuacja na rynku pracy</a:t>
            </a:r>
            <a:endParaRPr lang="pl-PL" dirty="0"/>
          </a:p>
        </p:txBody>
      </p:sp>
      <p:sp>
        <p:nvSpPr>
          <p:cNvPr id="3" name="Symbol zastępczy zawartości 2"/>
          <p:cNvSpPr>
            <a:spLocks noGrp="1"/>
          </p:cNvSpPr>
          <p:nvPr>
            <p:ph idx="1"/>
          </p:nvPr>
        </p:nvSpPr>
        <p:spPr>
          <a:xfrm>
            <a:off x="457200" y="1285860"/>
            <a:ext cx="8686800" cy="4525963"/>
          </a:xfrm>
        </p:spPr>
        <p:txBody>
          <a:bodyPr>
            <a:normAutofit/>
          </a:bodyPr>
          <a:lstStyle/>
          <a:p>
            <a:pPr>
              <a:buNone/>
            </a:pPr>
            <a:r>
              <a:rPr lang="pl-PL" sz="2800" dirty="0" smtClean="0"/>
              <a:t>Branża budowlana w Polsce ze względu na swój stały rozwój jest ciągle nienasycona wykwalifikowaną kadrą inżynierską i wykonawczą. Bardzo wiele wyższych uczelni ma w swojej ofercie studia wyższe z zakresu szeroko rozumianego budownictwa. Powstają również kierunki zamawiane, których ukończenie daje prawie 100 % szansę na zatrudnienie w tym sektorze. Na rynku pracy nadal brakuje dobrych fachowców w branży budowlanej.</a:t>
            </a:r>
            <a:endParaRPr lang="pl-PL" sz="2800" dirty="0"/>
          </a:p>
        </p:txBody>
      </p:sp>
      <p:pic>
        <p:nvPicPr>
          <p:cNvPr id="17410" name="Picture 2" descr="Zobacz obraz źródłowy"/>
          <p:cNvPicPr>
            <a:picLocks noChangeAspect="1" noChangeArrowheads="1"/>
          </p:cNvPicPr>
          <p:nvPr/>
        </p:nvPicPr>
        <p:blipFill>
          <a:blip r:embed="rId2"/>
          <a:srcRect/>
          <a:stretch>
            <a:fillRect/>
          </a:stretch>
        </p:blipFill>
        <p:spPr bwMode="auto">
          <a:xfrm>
            <a:off x="5143504" y="4786322"/>
            <a:ext cx="3143272" cy="188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85728"/>
            <a:ext cx="8686800" cy="838200"/>
          </a:xfrm>
        </p:spPr>
        <p:txBody>
          <a:bodyPr/>
          <a:lstStyle/>
          <a:p>
            <a:r>
              <a:rPr lang="pl-PL" dirty="0" smtClean="0"/>
              <a:t>Popyt na usługi budowlane</a:t>
            </a:r>
            <a:endParaRPr lang="pl-PL" dirty="0"/>
          </a:p>
        </p:txBody>
      </p:sp>
      <p:pic>
        <p:nvPicPr>
          <p:cNvPr id="4" name="Picture 4" descr="KONIUNKTURA W BUDOWNICTWIE 2021 rok"/>
          <p:cNvPicPr>
            <a:picLocks noGrp="1" noChangeAspect="1" noChangeArrowheads="1"/>
          </p:cNvPicPr>
          <p:nvPr>
            <p:ph idx="1"/>
          </p:nvPr>
        </p:nvPicPr>
        <p:blipFill>
          <a:blip r:embed="rId2"/>
          <a:srcRect/>
          <a:stretch>
            <a:fillRect/>
          </a:stretch>
        </p:blipFill>
        <p:spPr bwMode="auto">
          <a:xfrm>
            <a:off x="1571604" y="1428736"/>
            <a:ext cx="6000792" cy="2492264"/>
          </a:xfrm>
          <a:prstGeom prst="rect">
            <a:avLst/>
          </a:prstGeom>
          <a:noFill/>
        </p:spPr>
      </p:pic>
      <p:pic>
        <p:nvPicPr>
          <p:cNvPr id="5" name="Picture 2" descr="Zapotrzebowanie na pracowników w budownictwie 2021 rok"/>
          <p:cNvPicPr>
            <a:picLocks noChangeAspect="1" noChangeArrowheads="1"/>
          </p:cNvPicPr>
          <p:nvPr/>
        </p:nvPicPr>
        <p:blipFill>
          <a:blip r:embed="rId3"/>
          <a:srcRect/>
          <a:stretch>
            <a:fillRect/>
          </a:stretch>
        </p:blipFill>
        <p:spPr bwMode="auto">
          <a:xfrm>
            <a:off x="428596" y="4214818"/>
            <a:ext cx="8522149" cy="209073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14290"/>
            <a:ext cx="8686800" cy="838200"/>
          </a:xfrm>
        </p:spPr>
        <p:txBody>
          <a:bodyPr>
            <a:normAutofit/>
          </a:bodyPr>
          <a:lstStyle/>
          <a:p>
            <a:pPr algn="ctr"/>
            <a:r>
              <a:rPr lang="pl-PL" sz="4400" b="1" dirty="0" smtClean="0">
                <a:solidFill>
                  <a:srgbClr val="FF0000"/>
                </a:solidFill>
              </a:rPr>
              <a:t>Zarobki w budownictwie</a:t>
            </a:r>
            <a:endParaRPr lang="pl-PL" sz="4400" b="1" dirty="0">
              <a:solidFill>
                <a:srgbClr val="FF0000"/>
              </a:solidFill>
            </a:endParaRPr>
          </a:p>
        </p:txBody>
      </p:sp>
      <p:pic>
        <p:nvPicPr>
          <p:cNvPr id="26628" name="Picture 4" descr="pieniadze"/>
          <p:cNvPicPr>
            <a:picLocks noChangeAspect="1" noChangeArrowheads="1"/>
          </p:cNvPicPr>
          <p:nvPr/>
        </p:nvPicPr>
        <p:blipFill>
          <a:blip r:embed="rId2"/>
          <a:srcRect/>
          <a:stretch>
            <a:fillRect/>
          </a:stretch>
        </p:blipFill>
        <p:spPr bwMode="auto">
          <a:xfrm>
            <a:off x="5786446" y="1500174"/>
            <a:ext cx="2575612" cy="1714488"/>
          </a:xfrm>
          <a:prstGeom prst="rect">
            <a:avLst/>
          </a:prstGeom>
          <a:noFill/>
        </p:spPr>
      </p:pic>
      <p:pic>
        <p:nvPicPr>
          <p:cNvPr id="6" name="Picture 5"/>
          <p:cNvPicPr>
            <a:picLocks noGrp="1" noChangeAspect="1" noChangeArrowheads="1"/>
          </p:cNvPicPr>
          <p:nvPr>
            <p:ph idx="1"/>
          </p:nvPr>
        </p:nvPicPr>
        <p:blipFill>
          <a:blip r:embed="rId3"/>
          <a:srcRect l="25081" t="33532" r="46508" b="25429"/>
          <a:stretch>
            <a:fillRect/>
          </a:stretch>
        </p:blipFill>
        <p:spPr bwMode="auto">
          <a:xfrm>
            <a:off x="214282" y="1142984"/>
            <a:ext cx="4156643" cy="3377346"/>
          </a:xfrm>
          <a:prstGeom prst="rect">
            <a:avLst/>
          </a:prstGeom>
          <a:noFill/>
          <a:ln w="9525">
            <a:noFill/>
            <a:miter lim="800000"/>
            <a:headEnd/>
            <a:tailEnd/>
          </a:ln>
          <a:effectLst/>
        </p:spPr>
      </p:pic>
      <p:pic>
        <p:nvPicPr>
          <p:cNvPr id="7" name="Picture 2" descr="Stawki specjalistyczne 1 godzina pracy w budownictwie 2021 rok"/>
          <p:cNvPicPr>
            <a:picLocks noChangeAspect="1" noChangeArrowheads="1"/>
          </p:cNvPicPr>
          <p:nvPr/>
        </p:nvPicPr>
        <p:blipFill>
          <a:blip r:embed="rId4"/>
          <a:srcRect/>
          <a:stretch>
            <a:fillRect/>
          </a:stretch>
        </p:blipFill>
        <p:spPr bwMode="auto">
          <a:xfrm>
            <a:off x="3071802" y="3714752"/>
            <a:ext cx="5886450" cy="2667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85728"/>
            <a:ext cx="8686800" cy="838200"/>
          </a:xfrm>
        </p:spPr>
        <p:txBody>
          <a:bodyPr>
            <a:normAutofit/>
          </a:bodyPr>
          <a:lstStyle/>
          <a:p>
            <a:r>
              <a:rPr lang="pl-PL" sz="4400" dirty="0" smtClean="0">
                <a:solidFill>
                  <a:srgbClr val="FF0000"/>
                </a:solidFill>
              </a:rPr>
              <a:t>Cel projektu</a:t>
            </a:r>
            <a:endParaRPr lang="pl-PL" sz="4400" dirty="0">
              <a:solidFill>
                <a:srgbClr val="FF0000"/>
              </a:solidFill>
            </a:endParaRPr>
          </a:p>
        </p:txBody>
      </p:sp>
      <p:sp>
        <p:nvSpPr>
          <p:cNvPr id="3" name="Symbol zastępczy zawartości 2"/>
          <p:cNvSpPr>
            <a:spLocks noGrp="1"/>
          </p:cNvSpPr>
          <p:nvPr>
            <p:ph idx="1"/>
          </p:nvPr>
        </p:nvSpPr>
        <p:spPr/>
        <p:txBody>
          <a:bodyPr/>
          <a:lstStyle/>
          <a:p>
            <a:pPr algn="ctr">
              <a:buNone/>
            </a:pPr>
            <a:r>
              <a:rPr lang="pl-PL" dirty="0" smtClean="0"/>
              <a:t>Poszukiwanie odpowiedzi na pytania dotyczące specyfiki zawodu, wymaganych kwalifikacji                      i predyspozycji do wykonywania pracy                      w zawodzie </a:t>
            </a:r>
            <a:r>
              <a:rPr lang="pl-PL" dirty="0" smtClean="0">
                <a:solidFill>
                  <a:srgbClr val="FF0000"/>
                </a:solidFill>
              </a:rPr>
              <a:t>technik budownictwa </a:t>
            </a:r>
            <a:r>
              <a:rPr lang="pl-PL" dirty="0" smtClean="0"/>
              <a:t>jako właściciel firmy budowlanej.</a:t>
            </a:r>
            <a:endParaRPr lang="pl-PL" dirty="0"/>
          </a:p>
        </p:txBody>
      </p:sp>
      <p:pic>
        <p:nvPicPr>
          <p:cNvPr id="1026" name="Picture 2" descr="Zobacz obraz źródłowy"/>
          <p:cNvPicPr>
            <a:picLocks noChangeAspect="1" noChangeArrowheads="1"/>
          </p:cNvPicPr>
          <p:nvPr/>
        </p:nvPicPr>
        <p:blipFill>
          <a:blip r:embed="rId2" cstate="print"/>
          <a:srcRect/>
          <a:stretch>
            <a:fillRect/>
          </a:stretch>
        </p:blipFill>
        <p:spPr bwMode="auto">
          <a:xfrm>
            <a:off x="3071802" y="4143380"/>
            <a:ext cx="2634220" cy="238121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14290"/>
            <a:ext cx="8686800" cy="838200"/>
          </a:xfrm>
        </p:spPr>
        <p:txBody>
          <a:bodyPr>
            <a:normAutofit/>
          </a:bodyPr>
          <a:lstStyle/>
          <a:p>
            <a:pPr algn="ctr"/>
            <a:r>
              <a:rPr lang="pl-PL" sz="4400" dirty="0" smtClean="0">
                <a:solidFill>
                  <a:srgbClr val="FF0000"/>
                </a:solidFill>
              </a:rPr>
              <a:t>Zarobki – kierownik budowy</a:t>
            </a:r>
            <a:endParaRPr lang="pl-PL" sz="4400" dirty="0">
              <a:solidFill>
                <a:srgbClr val="FF0000"/>
              </a:solidFill>
            </a:endParaRPr>
          </a:p>
        </p:txBody>
      </p:sp>
      <p:sp>
        <p:nvSpPr>
          <p:cNvPr id="25602" name="AutoShape 2" descr="https://www.firma.egospodarka.pl/zarobki/produkcja/kierownik-budowy/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5604" name="AutoShape 4" descr="https://www.firma.egospodarka.pl/zarobki/produkcja/kierownik-budowy/im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7" name="Symbol zastępczy zawartości 6"/>
          <p:cNvSpPr>
            <a:spLocks noGrp="1"/>
          </p:cNvSpPr>
          <p:nvPr>
            <p:ph idx="1"/>
          </p:nvPr>
        </p:nvSpPr>
        <p:spPr/>
        <p:txBody>
          <a:bodyPr>
            <a:normAutofit fontScale="92500" lnSpcReduction="20000"/>
          </a:bodyPr>
          <a:lstStyle/>
          <a:p>
            <a:pPr>
              <a:buNone/>
            </a:pPr>
            <a:r>
              <a:rPr lang="pl-PL" dirty="0" smtClean="0"/>
              <a:t>Oczywiście najwięcej zarabia kadra kierownicza. W 2020 roku dyrektor generalny wykazywał zarobki od 9500 do 25 150 zł (średnia 15 290 zł), dyrektor finansowy zarabiał ok. 25 700 zł (średnia 19 240 zł), kierownik ds. technicznych średnio 7490 zł (od 5640-10 270 zł), specjalista ekspert – ok. 9,3 tys. zł. Kierownik robót/budowy miał średnią pensję w wysokości 8320 zł (widełki 6440-10 660 zł). Kierownik kontraktu średni zarabiał 11 120 zł (przedział 8910-14 850 zł). Brygadzista mógł liczyć na średnią pensję na poziomie 4790 zł (widełki 4040-5710 zł).</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14290"/>
            <a:ext cx="8686800" cy="838200"/>
          </a:xfrm>
        </p:spPr>
        <p:txBody>
          <a:bodyPr>
            <a:normAutofit/>
          </a:bodyPr>
          <a:lstStyle/>
          <a:p>
            <a:pPr algn="ctr"/>
            <a:r>
              <a:rPr lang="pl-PL" sz="4400" dirty="0" smtClean="0">
                <a:solidFill>
                  <a:srgbClr val="FF0000"/>
                </a:solidFill>
              </a:rPr>
              <a:t>Zarobki – pracownicy fizyczni</a:t>
            </a:r>
            <a:endParaRPr lang="pl-PL" sz="4400" dirty="0">
              <a:solidFill>
                <a:srgbClr val="FF0000"/>
              </a:solidFill>
            </a:endParaRPr>
          </a:p>
        </p:txBody>
      </p:sp>
      <p:sp>
        <p:nvSpPr>
          <p:cNvPr id="3" name="Symbol zastępczy zawartości 2"/>
          <p:cNvSpPr>
            <a:spLocks noGrp="1"/>
          </p:cNvSpPr>
          <p:nvPr>
            <p:ph idx="1"/>
          </p:nvPr>
        </p:nvSpPr>
        <p:spPr/>
        <p:txBody>
          <a:bodyPr/>
          <a:lstStyle/>
          <a:p>
            <a:pPr>
              <a:buNone/>
            </a:pPr>
            <a:r>
              <a:rPr lang="pl-PL" dirty="0" smtClean="0"/>
              <a:t>Pracownicy fizyczni (jako niewykwalifikowani) zarabiają najmniej. W roku 2020 jednak nie mogli zarabiać poniże płacy minimalnej, która wynosiła 2600 zł brutto, 2800 zł w 2021. Doświadczeni pracownicy fizyczni deklarują zarobki w wysokości 3000-3900 zł, zaś początkujący robotnicy budowlani ok. 2950 zł. </a:t>
            </a: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85728"/>
            <a:ext cx="8686800" cy="838200"/>
          </a:xfrm>
        </p:spPr>
        <p:txBody>
          <a:bodyPr>
            <a:normAutofit fontScale="90000"/>
          </a:bodyPr>
          <a:lstStyle/>
          <a:p>
            <a:pPr algn="ctr"/>
            <a:r>
              <a:rPr lang="pl-PL" dirty="0" smtClean="0">
                <a:solidFill>
                  <a:srgbClr val="FF0000"/>
                </a:solidFill>
              </a:rPr>
              <a:t>Zarobki – właściciel firmy budowlanej</a:t>
            </a:r>
            <a:endParaRPr lang="pl-PL" dirty="0">
              <a:solidFill>
                <a:srgbClr val="FF0000"/>
              </a:solidFill>
            </a:endParaRPr>
          </a:p>
        </p:txBody>
      </p:sp>
      <p:sp>
        <p:nvSpPr>
          <p:cNvPr id="3" name="Symbol zastępczy zawartości 2"/>
          <p:cNvSpPr>
            <a:spLocks noGrp="1"/>
          </p:cNvSpPr>
          <p:nvPr>
            <p:ph idx="1"/>
          </p:nvPr>
        </p:nvSpPr>
        <p:spPr/>
        <p:txBody>
          <a:bodyPr/>
          <a:lstStyle/>
          <a:p>
            <a:pPr>
              <a:buNone/>
            </a:pPr>
            <a:r>
              <a:rPr lang="pl-PL" dirty="0" smtClean="0"/>
              <a:t>Wszystko jest zależne jaka to firma czy mała czy duża i w jakiej specjalności prosperuje konkretnie. Właściciel małej, rodzinnej firmy budowlanej np. za samo ocieplenie domu jednorodzinnego bierze 25 </a:t>
            </a:r>
            <a:r>
              <a:rPr lang="pl-PL" dirty="0" err="1" smtClean="0"/>
              <a:t>tys</a:t>
            </a:r>
            <a:r>
              <a:rPr lang="pl-PL" dirty="0" smtClean="0"/>
              <a:t>, ale oczywiście żaden właściciel nie bierze jednego zlecenia tylko kilka, więc statycznie może zarobić średnio ok. 50 tys. </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14290"/>
            <a:ext cx="8686800" cy="838200"/>
          </a:xfrm>
        </p:spPr>
        <p:txBody>
          <a:bodyPr/>
          <a:lstStyle/>
          <a:p>
            <a:r>
              <a:rPr lang="pl-PL" dirty="0" smtClean="0">
                <a:solidFill>
                  <a:srgbClr val="FF0000"/>
                </a:solidFill>
              </a:rPr>
              <a:t>    </a:t>
            </a:r>
            <a:r>
              <a:rPr lang="pl-PL" sz="4800" dirty="0" smtClean="0">
                <a:solidFill>
                  <a:srgbClr val="FF0000"/>
                </a:solidFill>
              </a:rPr>
              <a:t> Podsumowując</a:t>
            </a:r>
            <a:endParaRPr lang="pl-PL" sz="4800" dirty="0">
              <a:solidFill>
                <a:srgbClr val="FF0000"/>
              </a:solidFill>
            </a:endParaRPr>
          </a:p>
        </p:txBody>
      </p:sp>
      <p:sp>
        <p:nvSpPr>
          <p:cNvPr id="3" name="Symbol zastępczy zawartości 2"/>
          <p:cNvSpPr>
            <a:spLocks noGrp="1"/>
          </p:cNvSpPr>
          <p:nvPr>
            <p:ph idx="1"/>
          </p:nvPr>
        </p:nvSpPr>
        <p:spPr/>
        <p:txBody>
          <a:bodyPr/>
          <a:lstStyle/>
          <a:p>
            <a:endParaRPr lang="pl-PL" dirty="0"/>
          </a:p>
        </p:txBody>
      </p:sp>
      <p:pic>
        <p:nvPicPr>
          <p:cNvPr id="47106" name="Picture 2" descr="Zobacz obraz źródłowy"/>
          <p:cNvPicPr>
            <a:picLocks noChangeAspect="1" noChangeArrowheads="1"/>
          </p:cNvPicPr>
          <p:nvPr/>
        </p:nvPicPr>
        <p:blipFill>
          <a:blip r:embed="rId2"/>
          <a:srcRect/>
          <a:stretch>
            <a:fillRect/>
          </a:stretch>
        </p:blipFill>
        <p:spPr bwMode="auto">
          <a:xfrm>
            <a:off x="5572100" y="-428652"/>
            <a:ext cx="3571900" cy="3571900"/>
          </a:xfrm>
          <a:prstGeom prst="rect">
            <a:avLst/>
          </a:prstGeom>
          <a:noFill/>
        </p:spPr>
      </p:pic>
      <p:pic>
        <p:nvPicPr>
          <p:cNvPr id="47110" name="Picture 6" descr="http://praca-wielkopolskie.pl/wp-content/uploads/2017/06/rozwoj-zawodowy-Miejska-Gorka-300x200.jpg"/>
          <p:cNvPicPr>
            <a:picLocks noChangeAspect="1" noChangeArrowheads="1"/>
          </p:cNvPicPr>
          <p:nvPr/>
        </p:nvPicPr>
        <p:blipFill>
          <a:blip r:embed="rId3"/>
          <a:srcRect/>
          <a:stretch>
            <a:fillRect/>
          </a:stretch>
        </p:blipFill>
        <p:spPr bwMode="auto">
          <a:xfrm>
            <a:off x="6143636" y="4429132"/>
            <a:ext cx="2857500" cy="1905000"/>
          </a:xfrm>
          <a:prstGeom prst="rect">
            <a:avLst/>
          </a:prstGeom>
          <a:noFill/>
        </p:spPr>
      </p:pic>
      <p:pic>
        <p:nvPicPr>
          <p:cNvPr id="47112" name="Picture 8" descr="Zobacz obraz źródłowy"/>
          <p:cNvPicPr>
            <a:picLocks noChangeAspect="1" noChangeArrowheads="1"/>
          </p:cNvPicPr>
          <p:nvPr/>
        </p:nvPicPr>
        <p:blipFill>
          <a:blip r:embed="rId4"/>
          <a:srcRect/>
          <a:stretch>
            <a:fillRect/>
          </a:stretch>
        </p:blipFill>
        <p:spPr bwMode="auto">
          <a:xfrm>
            <a:off x="214282" y="1214422"/>
            <a:ext cx="3929090" cy="1676413"/>
          </a:xfrm>
          <a:prstGeom prst="rect">
            <a:avLst/>
          </a:prstGeom>
          <a:noFill/>
        </p:spPr>
      </p:pic>
      <p:pic>
        <p:nvPicPr>
          <p:cNvPr id="47114" name="Picture 10" descr="Zobacz obraz źródłowy"/>
          <p:cNvPicPr>
            <a:picLocks noChangeAspect="1" noChangeArrowheads="1"/>
          </p:cNvPicPr>
          <p:nvPr/>
        </p:nvPicPr>
        <p:blipFill>
          <a:blip r:embed="rId5"/>
          <a:srcRect/>
          <a:stretch>
            <a:fillRect/>
          </a:stretch>
        </p:blipFill>
        <p:spPr bwMode="auto">
          <a:xfrm>
            <a:off x="2357422" y="2786058"/>
            <a:ext cx="3929090" cy="245568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4900" dirty="0" smtClean="0"/>
              <a:t>Krok 1.</a:t>
            </a:r>
            <a:r>
              <a:rPr lang="pl-PL" dirty="0" smtClean="0"/>
              <a:t/>
            </a:r>
            <a:br>
              <a:rPr lang="pl-PL" dirty="0" smtClean="0"/>
            </a:br>
            <a:endParaRPr lang="pl-PL" dirty="0"/>
          </a:p>
        </p:txBody>
      </p:sp>
      <p:sp>
        <p:nvSpPr>
          <p:cNvPr id="3" name="Symbol zastępczy zawartości 2"/>
          <p:cNvSpPr>
            <a:spLocks noGrp="1"/>
          </p:cNvSpPr>
          <p:nvPr>
            <p:ph idx="1"/>
          </p:nvPr>
        </p:nvSpPr>
        <p:spPr/>
        <p:txBody>
          <a:bodyPr/>
          <a:lstStyle/>
          <a:p>
            <a:pPr>
              <a:buNone/>
            </a:pPr>
            <a:r>
              <a:rPr lang="pl-PL" dirty="0" smtClean="0"/>
              <a:t>Po skończeniu szkoły średniej zdanym egzaminie zawodowym oraz matury wybierz się na </a:t>
            </a:r>
            <a:r>
              <a:rPr lang="pl-PL" b="1" dirty="0" smtClean="0"/>
              <a:t>Studia Wyższe na Kierunku Budowlanym </a:t>
            </a:r>
            <a:r>
              <a:rPr lang="pl-PL" dirty="0" smtClean="0"/>
              <a:t>– </a:t>
            </a:r>
            <a:r>
              <a:rPr lang="pl-PL" b="1" dirty="0" smtClean="0">
                <a:solidFill>
                  <a:srgbClr val="FF0000"/>
                </a:solidFill>
              </a:rPr>
              <a:t>to da Ci możliwość rozwoju zawodowego.</a:t>
            </a:r>
          </a:p>
          <a:p>
            <a:pPr>
              <a:buNone/>
            </a:pPr>
            <a:endParaRPr lang="pl-PL" dirty="0" smtClean="0"/>
          </a:p>
          <a:p>
            <a:endParaRPr lang="pl-PL" dirty="0"/>
          </a:p>
        </p:txBody>
      </p:sp>
      <p:pic>
        <p:nvPicPr>
          <p:cNvPr id="1030" name="Picture 6" descr="Zobacz obraz źródłowy"/>
          <p:cNvPicPr>
            <a:picLocks noChangeAspect="1" noChangeArrowheads="1"/>
          </p:cNvPicPr>
          <p:nvPr/>
        </p:nvPicPr>
        <p:blipFill>
          <a:blip r:embed="rId2"/>
          <a:srcRect/>
          <a:stretch>
            <a:fillRect/>
          </a:stretch>
        </p:blipFill>
        <p:spPr bwMode="auto">
          <a:xfrm>
            <a:off x="2786050" y="4214818"/>
            <a:ext cx="3810027" cy="228601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14290"/>
            <a:ext cx="8686800" cy="838200"/>
          </a:xfrm>
        </p:spPr>
        <p:txBody>
          <a:bodyPr>
            <a:normAutofit/>
          </a:bodyPr>
          <a:lstStyle/>
          <a:p>
            <a:pPr algn="ctr"/>
            <a:r>
              <a:rPr lang="pl-PL" sz="4400" dirty="0" smtClean="0"/>
              <a:t>Krok 2.</a:t>
            </a:r>
            <a:endParaRPr lang="pl-PL" sz="4400" dirty="0"/>
          </a:p>
        </p:txBody>
      </p:sp>
      <p:sp>
        <p:nvSpPr>
          <p:cNvPr id="3" name="Symbol zastępczy zawartości 2"/>
          <p:cNvSpPr>
            <a:spLocks noGrp="1"/>
          </p:cNvSpPr>
          <p:nvPr>
            <p:ph idx="1"/>
          </p:nvPr>
        </p:nvSpPr>
        <p:spPr/>
        <p:txBody>
          <a:bodyPr/>
          <a:lstStyle/>
          <a:p>
            <a:pPr>
              <a:buNone/>
            </a:pPr>
            <a:r>
              <a:rPr lang="pl-PL" dirty="0" smtClean="0"/>
              <a:t>Na potrzeby rynku budowlanego istnieje też szeroka oferta szkoleń i kursów zawodowych przygotowujących do pracy w budownictwie – skorzystaj z nich </a:t>
            </a:r>
            <a:r>
              <a:rPr lang="pl-PL" b="1" dirty="0" smtClean="0">
                <a:solidFill>
                  <a:srgbClr val="FF0000"/>
                </a:solidFill>
              </a:rPr>
              <a:t>stań się fachowcem w swojej dziedzinie!</a:t>
            </a:r>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a:p>
        </p:txBody>
      </p:sp>
      <p:pic>
        <p:nvPicPr>
          <p:cNvPr id="11266" name="Picture 2" descr="Zobacz obraz źródłowy"/>
          <p:cNvPicPr>
            <a:picLocks noChangeAspect="1" noChangeArrowheads="1"/>
          </p:cNvPicPr>
          <p:nvPr/>
        </p:nvPicPr>
        <p:blipFill>
          <a:blip r:embed="rId2"/>
          <a:srcRect/>
          <a:stretch>
            <a:fillRect/>
          </a:stretch>
        </p:blipFill>
        <p:spPr bwMode="auto">
          <a:xfrm>
            <a:off x="4714876" y="3857628"/>
            <a:ext cx="3571900" cy="2382430"/>
          </a:xfrm>
          <a:prstGeom prst="rect">
            <a:avLst/>
          </a:prstGeom>
          <a:noFill/>
        </p:spPr>
      </p:pic>
      <p:pic>
        <p:nvPicPr>
          <p:cNvPr id="11268" name="Picture 4" descr="Zobacz obraz źródłowy"/>
          <p:cNvPicPr>
            <a:picLocks noChangeAspect="1" noChangeArrowheads="1"/>
          </p:cNvPicPr>
          <p:nvPr/>
        </p:nvPicPr>
        <p:blipFill>
          <a:blip r:embed="rId3" cstate="print"/>
          <a:srcRect/>
          <a:stretch>
            <a:fillRect/>
          </a:stretch>
        </p:blipFill>
        <p:spPr bwMode="auto">
          <a:xfrm>
            <a:off x="571472" y="4357694"/>
            <a:ext cx="3536180" cy="235745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4900" dirty="0" smtClean="0"/>
              <a:t>Krok 3. </a:t>
            </a:r>
            <a:r>
              <a:rPr lang="pl-PL" dirty="0" smtClean="0"/>
              <a:t/>
            </a:r>
            <a:br>
              <a:rPr lang="pl-PL" dirty="0" smtClean="0"/>
            </a:br>
            <a:endParaRPr lang="pl-PL" dirty="0"/>
          </a:p>
        </p:txBody>
      </p:sp>
      <p:sp>
        <p:nvSpPr>
          <p:cNvPr id="3" name="Symbol zastępczy zawartości 2"/>
          <p:cNvSpPr>
            <a:spLocks noGrp="1"/>
          </p:cNvSpPr>
          <p:nvPr>
            <p:ph idx="1"/>
          </p:nvPr>
        </p:nvSpPr>
        <p:spPr/>
        <p:txBody>
          <a:bodyPr/>
          <a:lstStyle/>
          <a:p>
            <a:pPr>
              <a:buNone/>
            </a:pPr>
            <a:r>
              <a:rPr lang="pl-PL" dirty="0" smtClean="0"/>
              <a:t>Posiadając właściwe wykształcenie, można </a:t>
            </a:r>
            <a:r>
              <a:rPr lang="pl-PL" b="1" dirty="0" smtClean="0"/>
              <a:t>ubiegać się o uzyskanie odpowiednich uprawnień</a:t>
            </a:r>
            <a:r>
              <a:rPr lang="pl-PL" dirty="0" smtClean="0"/>
              <a:t>, które </a:t>
            </a:r>
            <a:r>
              <a:rPr lang="pl-PL" b="1" dirty="0" smtClean="0">
                <a:solidFill>
                  <a:srgbClr val="FF0000"/>
                </a:solidFill>
              </a:rPr>
              <a:t>umożliwią wykonywanie samodzielnych funkcji technicznych w budownictwie. </a:t>
            </a:r>
            <a:endParaRPr lang="pl-PL" b="1" dirty="0">
              <a:solidFill>
                <a:srgbClr val="FF0000"/>
              </a:solidFill>
            </a:endParaRPr>
          </a:p>
        </p:txBody>
      </p:sp>
      <p:pic>
        <p:nvPicPr>
          <p:cNvPr id="10242" name="Picture 2" descr="Zobacz obraz źródłowy"/>
          <p:cNvPicPr>
            <a:picLocks noChangeAspect="1" noChangeArrowheads="1"/>
          </p:cNvPicPr>
          <p:nvPr/>
        </p:nvPicPr>
        <p:blipFill>
          <a:blip r:embed="rId2" cstate="print"/>
          <a:srcRect/>
          <a:stretch>
            <a:fillRect/>
          </a:stretch>
        </p:blipFill>
        <p:spPr bwMode="auto">
          <a:xfrm>
            <a:off x="1285852" y="4429132"/>
            <a:ext cx="3071834" cy="2047890"/>
          </a:xfrm>
          <a:prstGeom prst="rect">
            <a:avLst/>
          </a:prstGeom>
          <a:noFill/>
        </p:spPr>
      </p:pic>
      <p:pic>
        <p:nvPicPr>
          <p:cNvPr id="10244" name="Picture 4" descr="Zobacz obraz źródłowy"/>
          <p:cNvPicPr>
            <a:picLocks noChangeAspect="1" noChangeArrowheads="1"/>
          </p:cNvPicPr>
          <p:nvPr/>
        </p:nvPicPr>
        <p:blipFill>
          <a:blip r:embed="rId3" cstate="print"/>
          <a:srcRect/>
          <a:stretch>
            <a:fillRect/>
          </a:stretch>
        </p:blipFill>
        <p:spPr bwMode="auto">
          <a:xfrm>
            <a:off x="5572132" y="3929066"/>
            <a:ext cx="2857520" cy="21431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4900" dirty="0" smtClean="0"/>
              <a:t>Krok 4.</a:t>
            </a:r>
            <a:r>
              <a:rPr lang="pl-PL" dirty="0" smtClean="0"/>
              <a:t/>
            </a:r>
            <a:br>
              <a:rPr lang="pl-PL" dirty="0" smtClean="0"/>
            </a:br>
            <a:endParaRPr lang="pl-PL" dirty="0"/>
          </a:p>
        </p:txBody>
      </p:sp>
      <p:sp>
        <p:nvSpPr>
          <p:cNvPr id="3" name="Symbol zastępczy zawartości 2"/>
          <p:cNvSpPr>
            <a:spLocks noGrp="1"/>
          </p:cNvSpPr>
          <p:nvPr>
            <p:ph idx="1"/>
          </p:nvPr>
        </p:nvSpPr>
        <p:spPr>
          <a:xfrm>
            <a:off x="285720" y="1285860"/>
            <a:ext cx="8686800" cy="4525963"/>
          </a:xfrm>
        </p:spPr>
        <p:txBody>
          <a:bodyPr/>
          <a:lstStyle/>
          <a:p>
            <a:pPr>
              <a:buNone/>
            </a:pPr>
            <a:r>
              <a:rPr lang="pl-PL" sz="3600" b="1" dirty="0" smtClean="0"/>
              <a:t>Załóż własną firmę budowlaną</a:t>
            </a:r>
            <a:r>
              <a:rPr lang="pl-PL" dirty="0" smtClean="0"/>
              <a:t>- mając </a:t>
            </a:r>
            <a:r>
              <a:rPr lang="pl-PL" sz="4000" b="1" dirty="0" smtClean="0">
                <a:solidFill>
                  <a:srgbClr val="FFC000"/>
                </a:solidFill>
              </a:rPr>
              <a:t>wykształcenie</a:t>
            </a:r>
            <a:r>
              <a:rPr lang="pl-PL" sz="4000" b="1" dirty="0" smtClean="0"/>
              <a:t>, </a:t>
            </a:r>
            <a:r>
              <a:rPr lang="pl-PL" sz="4000" b="1" dirty="0" smtClean="0">
                <a:solidFill>
                  <a:srgbClr val="C00000"/>
                </a:solidFill>
              </a:rPr>
              <a:t>doświadczenie</a:t>
            </a:r>
            <a:r>
              <a:rPr lang="pl-PL" sz="4000" b="1" dirty="0" smtClean="0"/>
              <a:t> i </a:t>
            </a:r>
            <a:r>
              <a:rPr lang="pl-PL" sz="4000" b="1" dirty="0" smtClean="0">
                <a:solidFill>
                  <a:srgbClr val="770977"/>
                </a:solidFill>
              </a:rPr>
              <a:t>uprawnienia budowlane</a:t>
            </a:r>
            <a:r>
              <a:rPr lang="pl-PL" sz="4000" b="1" dirty="0" smtClean="0"/>
              <a:t> </a:t>
            </a:r>
            <a:r>
              <a:rPr lang="pl-PL" dirty="0" smtClean="0"/>
              <a:t>masz bardzo duże możliwości na uzyskanie </a:t>
            </a:r>
            <a:r>
              <a:rPr lang="pl-PL" sz="4800" b="1" dirty="0" smtClean="0">
                <a:solidFill>
                  <a:srgbClr val="FF0000"/>
                </a:solidFill>
              </a:rPr>
              <a:t>SUKCESU ZAWODOWEGO.</a:t>
            </a:r>
            <a:endParaRPr lang="pl-PL" sz="4800" b="1" dirty="0">
              <a:solidFill>
                <a:srgbClr val="FF0000"/>
              </a:solidFill>
            </a:endParaRPr>
          </a:p>
        </p:txBody>
      </p:sp>
      <p:pic>
        <p:nvPicPr>
          <p:cNvPr id="9220" name="Picture 4" descr="Zobacz obraz źródłowy"/>
          <p:cNvPicPr>
            <a:picLocks noChangeAspect="1" noChangeArrowheads="1"/>
          </p:cNvPicPr>
          <p:nvPr/>
        </p:nvPicPr>
        <p:blipFill>
          <a:blip r:embed="rId2"/>
          <a:srcRect/>
          <a:stretch>
            <a:fillRect/>
          </a:stretch>
        </p:blipFill>
        <p:spPr bwMode="auto">
          <a:xfrm>
            <a:off x="1928794" y="4572008"/>
            <a:ext cx="3107553" cy="2071702"/>
          </a:xfrm>
          <a:prstGeom prst="rect">
            <a:avLst/>
          </a:prstGeom>
          <a:noFill/>
        </p:spPr>
      </p:pic>
      <p:pic>
        <p:nvPicPr>
          <p:cNvPr id="9222" name="Picture 6" descr="Zobacz obraz źródłowy"/>
          <p:cNvPicPr>
            <a:picLocks noChangeAspect="1" noChangeArrowheads="1"/>
          </p:cNvPicPr>
          <p:nvPr/>
        </p:nvPicPr>
        <p:blipFill>
          <a:blip r:embed="rId3"/>
          <a:srcRect/>
          <a:stretch>
            <a:fillRect/>
          </a:stretch>
        </p:blipFill>
        <p:spPr bwMode="auto">
          <a:xfrm>
            <a:off x="6000760" y="4071942"/>
            <a:ext cx="2500330" cy="187134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14290"/>
            <a:ext cx="8686800" cy="838200"/>
          </a:xfrm>
        </p:spPr>
        <p:txBody>
          <a:bodyPr>
            <a:normAutofit/>
          </a:bodyPr>
          <a:lstStyle/>
          <a:p>
            <a:pPr algn="ctr"/>
            <a:r>
              <a:rPr lang="pl-PL" sz="4800" dirty="0" smtClean="0"/>
              <a:t>Pamiętaj</a:t>
            </a:r>
            <a:endParaRPr lang="pl-PL" sz="4800" dirty="0"/>
          </a:p>
        </p:txBody>
      </p:sp>
      <p:sp>
        <p:nvSpPr>
          <p:cNvPr id="3" name="Symbol zastępczy zawartości 2"/>
          <p:cNvSpPr>
            <a:spLocks noGrp="1"/>
          </p:cNvSpPr>
          <p:nvPr>
            <p:ph idx="1"/>
          </p:nvPr>
        </p:nvSpPr>
        <p:spPr>
          <a:xfrm>
            <a:off x="214282" y="1285860"/>
            <a:ext cx="8715436" cy="5286412"/>
          </a:xfrm>
        </p:spPr>
        <p:txBody>
          <a:bodyPr>
            <a:normAutofit fontScale="92500" lnSpcReduction="10000"/>
          </a:bodyPr>
          <a:lstStyle/>
          <a:p>
            <a:r>
              <a:rPr lang="pl-PL" b="1" dirty="0" smtClean="0">
                <a:solidFill>
                  <a:srgbClr val="FF0000"/>
                </a:solidFill>
              </a:rPr>
              <a:t>Usługi budowlane zawsze będą w cenie, </a:t>
            </a:r>
            <a:r>
              <a:rPr lang="pl-PL" dirty="0" smtClean="0"/>
              <a:t>szczególnie w okresie wzmożonych inwestycji.</a:t>
            </a:r>
          </a:p>
          <a:p>
            <a:endParaRPr lang="pl-PL" dirty="0" smtClean="0"/>
          </a:p>
          <a:p>
            <a:r>
              <a:rPr lang="pl-PL" b="1" dirty="0" smtClean="0">
                <a:solidFill>
                  <a:srgbClr val="FFC000"/>
                </a:solidFill>
              </a:rPr>
              <a:t>To świetny pomysł dla tych, którzy mają doświadczenie</a:t>
            </a:r>
            <a:r>
              <a:rPr lang="pl-PL" dirty="0" smtClean="0"/>
              <a:t> i chcieliby zacząć pracować według </a:t>
            </a:r>
            <a:r>
              <a:rPr lang="pl-PL" b="1" dirty="0" smtClean="0">
                <a:solidFill>
                  <a:srgbClr val="00B050"/>
                </a:solidFill>
              </a:rPr>
              <a:t>własnych zasad.</a:t>
            </a:r>
          </a:p>
          <a:p>
            <a:endParaRPr lang="pl-PL" b="1" dirty="0" smtClean="0">
              <a:solidFill>
                <a:srgbClr val="00B050"/>
              </a:solidFill>
            </a:endParaRPr>
          </a:p>
          <a:p>
            <a:r>
              <a:rPr lang="pl-PL" b="1" dirty="0" smtClean="0">
                <a:solidFill>
                  <a:srgbClr val="FF0000"/>
                </a:solidFill>
              </a:rPr>
              <a:t>Najbliższe lata zapowiadają się bardzo dobrze. </a:t>
            </a:r>
            <a:r>
              <a:rPr lang="pl-PL" dirty="0" smtClean="0"/>
              <a:t>Według Polskiego Związku Pracodawców Budownictwa czeka nas ożywienie zarówno w budownictwie mieszkaniowym, jak i przemysłowym.</a:t>
            </a:r>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14290"/>
            <a:ext cx="8686800" cy="838200"/>
          </a:xfrm>
        </p:spPr>
        <p:txBody>
          <a:bodyPr/>
          <a:lstStyle/>
          <a:p>
            <a:r>
              <a:rPr lang="pl-PL" b="1" dirty="0" smtClean="0">
                <a:solidFill>
                  <a:schemeClr val="tx1"/>
                </a:solidFill>
              </a:rPr>
              <a:t>Materiały źródłowe</a:t>
            </a:r>
            <a:endParaRPr lang="pl-PL" dirty="0"/>
          </a:p>
        </p:txBody>
      </p:sp>
      <p:sp>
        <p:nvSpPr>
          <p:cNvPr id="3" name="Symbol zastępczy zawartości 2"/>
          <p:cNvSpPr>
            <a:spLocks noGrp="1"/>
          </p:cNvSpPr>
          <p:nvPr>
            <p:ph idx="1"/>
          </p:nvPr>
        </p:nvSpPr>
        <p:spPr/>
        <p:txBody>
          <a:bodyPr/>
          <a:lstStyle/>
          <a:p>
            <a:r>
              <a:rPr lang="pl-PL" sz="2800" dirty="0" smtClean="0"/>
              <a:t>Grafika Google,</a:t>
            </a:r>
          </a:p>
          <a:p>
            <a:r>
              <a:rPr lang="pl-PL" sz="2800" dirty="0" smtClean="0">
                <a:solidFill>
                  <a:schemeClr val="bg2">
                    <a:lumMod val="25000"/>
                  </a:schemeClr>
                </a:solidFill>
                <a:hlinkClick r:id="rId2"/>
              </a:rPr>
              <a:t>https://www.ifirma.pl/blog/poradnik-przedsiebiorcy/jak-zalozyc-firme-budowlana-krok-po-kroku.html</a:t>
            </a:r>
            <a:endParaRPr lang="pl-PL" sz="2800" dirty="0" smtClean="0">
              <a:solidFill>
                <a:schemeClr val="bg2">
                  <a:lumMod val="25000"/>
                </a:schemeClr>
              </a:solidFill>
            </a:endParaRPr>
          </a:p>
          <a:p>
            <a:r>
              <a:rPr lang="pl-PL" sz="2800" dirty="0" smtClean="0">
                <a:solidFill>
                  <a:schemeClr val="bg2">
                    <a:lumMod val="25000"/>
                  </a:schemeClr>
                </a:solidFill>
                <a:hlinkClick r:id="rId3"/>
              </a:rPr>
              <a:t>https://www.muratorplus.pl/biznes/raporty-i-prognozy/zarobki-w-budownictwie-w-2020-kto-w-budownictwie-zarabia-najwiecej-aa-WpvY-ecb4-nhNN.html</a:t>
            </a:r>
            <a:endParaRPr lang="pl-PL" sz="2800" dirty="0" smtClean="0">
              <a:solidFill>
                <a:schemeClr val="bg2">
                  <a:lumMod val="25000"/>
                </a:schemeClr>
              </a:solidFill>
            </a:endParaRPr>
          </a:p>
          <a:p>
            <a:r>
              <a:rPr lang="pl-PL" sz="2800" dirty="0" smtClean="0"/>
              <a:t>Wiedza własna</a:t>
            </a:r>
            <a:endParaRPr lang="pl-PL"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6" name="Obraz 3" descr="Obraz zawierający tekst&#10;&#10;Opis wygenerowany automatycznie">
            <a:extLst>
              <a:ext uri="{FF2B5EF4-FFF2-40B4-BE49-F238E27FC236}">
                <a16:creationId xmlns="" xmlns:a16="http://schemas.microsoft.com/office/drawing/2014/main" id="{146AAE53-0646-4F51-A0C9-68E173A3D6C0}"/>
              </a:ext>
            </a:extLst>
          </p:cNvPr>
          <p:cNvPicPr>
            <a:picLocks noGrp="1" noChangeAspect="1"/>
          </p:cNvPicPr>
          <p:nvPr>
            <p:ph idx="1"/>
          </p:nvPr>
        </p:nvPicPr>
        <p:blipFill>
          <a:blip r:embed="rId2"/>
          <a:stretch>
            <a:fillRect/>
          </a:stretch>
        </p:blipFill>
        <p:spPr>
          <a:xfrm rot="-1080000">
            <a:off x="356027" y="499870"/>
            <a:ext cx="3542626" cy="1940844"/>
          </a:xfrm>
          <a:prstGeom prst="rect">
            <a:avLst/>
          </a:prstGeom>
        </p:spPr>
      </p:pic>
      <p:pic>
        <p:nvPicPr>
          <p:cNvPr id="7" name="Obraz 4">
            <a:extLst>
              <a:ext uri="{FF2B5EF4-FFF2-40B4-BE49-F238E27FC236}">
                <a16:creationId xmlns="" xmlns:a16="http://schemas.microsoft.com/office/drawing/2014/main" id="{CDCA0337-83C4-49D4-92CB-A38162E2DD98}"/>
              </a:ext>
            </a:extLst>
          </p:cNvPr>
          <p:cNvPicPr>
            <a:picLocks noChangeAspect="1"/>
          </p:cNvPicPr>
          <p:nvPr/>
        </p:nvPicPr>
        <p:blipFill>
          <a:blip r:embed="rId3"/>
          <a:stretch>
            <a:fillRect/>
          </a:stretch>
        </p:blipFill>
        <p:spPr>
          <a:xfrm rot="1320000">
            <a:off x="4752903" y="754508"/>
            <a:ext cx="4026938" cy="1799389"/>
          </a:xfrm>
          <a:prstGeom prst="rect">
            <a:avLst/>
          </a:prstGeom>
        </p:spPr>
      </p:pic>
      <p:pic>
        <p:nvPicPr>
          <p:cNvPr id="8" name="Obraz 4" descr="Obraz zawierający niebo, zewnętrzne, dym, para&#10;&#10;Opis wygenerowany automatycznie">
            <a:extLst>
              <a:ext uri="{FF2B5EF4-FFF2-40B4-BE49-F238E27FC236}">
                <a16:creationId xmlns="" xmlns:a16="http://schemas.microsoft.com/office/drawing/2014/main" id="{6EBF810B-A992-4FC2-BDEB-BC9523CF69C0}"/>
              </a:ext>
            </a:extLst>
          </p:cNvPr>
          <p:cNvPicPr>
            <a:picLocks noChangeAspect="1"/>
          </p:cNvPicPr>
          <p:nvPr/>
        </p:nvPicPr>
        <p:blipFill>
          <a:blip r:embed="rId4"/>
          <a:stretch>
            <a:fillRect/>
          </a:stretch>
        </p:blipFill>
        <p:spPr>
          <a:xfrm rot="1064534">
            <a:off x="263367" y="4136387"/>
            <a:ext cx="3393831" cy="2258206"/>
          </a:xfrm>
          <a:prstGeom prst="rect">
            <a:avLst/>
          </a:prstGeom>
        </p:spPr>
      </p:pic>
      <p:pic>
        <p:nvPicPr>
          <p:cNvPr id="31746" name="Picture 2" descr="Zobacz obraz źródłowy"/>
          <p:cNvPicPr>
            <a:picLocks noChangeAspect="1" noChangeArrowheads="1"/>
          </p:cNvPicPr>
          <p:nvPr/>
        </p:nvPicPr>
        <p:blipFill>
          <a:blip r:embed="rId5" cstate="print"/>
          <a:srcRect/>
          <a:stretch>
            <a:fillRect/>
          </a:stretch>
        </p:blipFill>
        <p:spPr bwMode="auto">
          <a:xfrm>
            <a:off x="2571736" y="2071678"/>
            <a:ext cx="3716025" cy="2477350"/>
          </a:xfrm>
          <a:prstGeom prst="rect">
            <a:avLst/>
          </a:prstGeom>
          <a:noFill/>
        </p:spPr>
      </p:pic>
      <p:pic>
        <p:nvPicPr>
          <p:cNvPr id="31748" name="Picture 4" descr="Zobacz obraz źródłowy"/>
          <p:cNvPicPr>
            <a:picLocks noChangeAspect="1" noChangeArrowheads="1"/>
          </p:cNvPicPr>
          <p:nvPr/>
        </p:nvPicPr>
        <p:blipFill>
          <a:blip r:embed="rId6"/>
          <a:srcRect/>
          <a:stretch>
            <a:fillRect/>
          </a:stretch>
        </p:blipFill>
        <p:spPr bwMode="auto">
          <a:xfrm rot="20764109">
            <a:off x="5660715" y="4074974"/>
            <a:ext cx="3238523" cy="24288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14290"/>
            <a:ext cx="8686800" cy="838200"/>
          </a:xfrm>
        </p:spPr>
        <p:txBody>
          <a:bodyPr>
            <a:normAutofit/>
          </a:bodyPr>
          <a:lstStyle/>
          <a:p>
            <a:r>
              <a:rPr lang="pl-PL" sz="4400" b="1" i="1" dirty="0" smtClean="0">
                <a:solidFill>
                  <a:schemeClr val="tx1"/>
                </a:solidFill>
              </a:rPr>
              <a:t>Udział w projekcie:</a:t>
            </a:r>
            <a:endParaRPr lang="pl-PL" sz="4400" dirty="0"/>
          </a:p>
        </p:txBody>
      </p:sp>
      <p:sp>
        <p:nvSpPr>
          <p:cNvPr id="3" name="Symbol zastępczy zawartości 2"/>
          <p:cNvSpPr>
            <a:spLocks noGrp="1"/>
          </p:cNvSpPr>
          <p:nvPr>
            <p:ph idx="1"/>
          </p:nvPr>
        </p:nvSpPr>
        <p:spPr>
          <a:xfrm>
            <a:off x="304800" y="1554162"/>
            <a:ext cx="8696356" cy="5018110"/>
          </a:xfrm>
        </p:spPr>
        <p:txBody>
          <a:bodyPr>
            <a:normAutofit/>
          </a:bodyPr>
          <a:lstStyle/>
          <a:p>
            <a:pPr>
              <a:buNone/>
            </a:pPr>
            <a:r>
              <a:rPr lang="pl-PL" i="1" dirty="0" smtClean="0"/>
              <a:t>Uczniowie Powiatowego Zespołu Szkół w Łopusznie:</a:t>
            </a:r>
          </a:p>
          <a:p>
            <a:pPr algn="ctr"/>
            <a:r>
              <a:rPr lang="pl-PL" b="1" dirty="0" smtClean="0"/>
              <a:t>Pękala Jakub, </a:t>
            </a:r>
          </a:p>
          <a:p>
            <a:pPr algn="ctr"/>
            <a:r>
              <a:rPr lang="pl-PL" b="1" dirty="0" smtClean="0"/>
              <a:t>Sobczyk Hubert, </a:t>
            </a:r>
          </a:p>
          <a:p>
            <a:pPr algn="ctr"/>
            <a:r>
              <a:rPr lang="pl-PL" b="1" dirty="0" smtClean="0"/>
              <a:t>Maciejewski Wiktor,</a:t>
            </a:r>
          </a:p>
          <a:p>
            <a:pPr algn="ctr"/>
            <a:r>
              <a:rPr lang="pl-PL" b="1" dirty="0" smtClean="0"/>
              <a:t> </a:t>
            </a:r>
            <a:r>
              <a:rPr lang="pl-PL" b="1" dirty="0" err="1" smtClean="0"/>
              <a:t>Larecki</a:t>
            </a:r>
            <a:r>
              <a:rPr lang="pl-PL" b="1" dirty="0" smtClean="0"/>
              <a:t> Mateusz</a:t>
            </a:r>
            <a:endParaRPr lang="pl-PL" dirty="0" smtClean="0"/>
          </a:p>
          <a:p>
            <a:pPr>
              <a:buNone/>
            </a:pPr>
            <a:r>
              <a:rPr lang="pl-PL" i="1" dirty="0" smtClean="0"/>
              <a:t>Opiekun merytoryczny:</a:t>
            </a:r>
          </a:p>
          <a:p>
            <a:pPr>
              <a:buNone/>
            </a:pPr>
            <a:r>
              <a:rPr lang="pl-PL" b="1" dirty="0" smtClean="0"/>
              <a:t>mgr inż. Joanna Marszałek</a:t>
            </a:r>
          </a:p>
          <a:p>
            <a:endParaRPr lang="pl-PL" dirty="0" smtClean="0"/>
          </a:p>
          <a:p>
            <a:endParaRPr lang="pl-PL" dirty="0"/>
          </a:p>
        </p:txBody>
      </p:sp>
      <p:pic>
        <p:nvPicPr>
          <p:cNvPr id="6146" name="Picture 2" descr="Zobacz obraz źródłowy"/>
          <p:cNvPicPr>
            <a:picLocks noChangeAspect="1" noChangeArrowheads="1"/>
          </p:cNvPicPr>
          <p:nvPr/>
        </p:nvPicPr>
        <p:blipFill>
          <a:blip r:embed="rId2"/>
          <a:srcRect r="37600" b="36000"/>
          <a:stretch>
            <a:fillRect/>
          </a:stretch>
        </p:blipFill>
        <p:spPr bwMode="auto">
          <a:xfrm>
            <a:off x="6143636" y="4929198"/>
            <a:ext cx="2786082" cy="171451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Dziękujemy za uwagę</a:t>
            </a:r>
            <a:endParaRPr lang="pl-PL" dirty="0"/>
          </a:p>
        </p:txBody>
      </p:sp>
      <p:pic>
        <p:nvPicPr>
          <p:cNvPr id="4" name="Symbol zastępczy zawartości 3" descr="Obraz zawierający budynek, osoba, zewnętrzne, stojące&#10;&#10;Opis wygenerowany automatycznie">
            <a:extLst>
              <a:ext uri="{FF2B5EF4-FFF2-40B4-BE49-F238E27FC236}">
                <a16:creationId xmlns="" xmlns:a16="http://schemas.microsoft.com/office/drawing/2014/main" id="{D87C7546-4A45-47CA-B02B-84C6576402CE}"/>
              </a:ext>
            </a:extLst>
          </p:cNvPr>
          <p:cNvPicPr>
            <a:picLocks noGrp="1" noChangeAspect="1"/>
          </p:cNvPicPr>
          <p:nvPr>
            <p:ph idx="1"/>
          </p:nvPr>
        </p:nvPicPr>
        <p:blipFill>
          <a:blip r:embed="rId2"/>
          <a:stretch>
            <a:fillRect/>
          </a:stretch>
        </p:blipFill>
        <p:spPr>
          <a:xfrm>
            <a:off x="2786050" y="2357430"/>
            <a:ext cx="3829070" cy="25480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14290"/>
            <a:ext cx="8686800" cy="838200"/>
          </a:xfrm>
        </p:spPr>
        <p:txBody>
          <a:bodyPr>
            <a:noAutofit/>
          </a:bodyPr>
          <a:lstStyle/>
          <a:p>
            <a:pPr algn="ctr"/>
            <a:r>
              <a:rPr lang="pl-PL" sz="6000" b="1" dirty="0" smtClean="0">
                <a:solidFill>
                  <a:srgbClr val="FF0000"/>
                </a:solidFill>
                <a:ea typeface="+mj-lt"/>
                <a:cs typeface="+mj-lt"/>
              </a:rPr>
              <a:t>Budownictwo</a:t>
            </a:r>
            <a:endParaRPr lang="pl-PL" sz="6000" dirty="0">
              <a:solidFill>
                <a:srgbClr val="FF0000"/>
              </a:solidFill>
            </a:endParaRPr>
          </a:p>
        </p:txBody>
      </p:sp>
      <p:sp>
        <p:nvSpPr>
          <p:cNvPr id="5" name="Symbol zastępczy zawartości 4"/>
          <p:cNvSpPr>
            <a:spLocks noGrp="1"/>
          </p:cNvSpPr>
          <p:nvPr>
            <p:ph idx="1"/>
          </p:nvPr>
        </p:nvSpPr>
        <p:spPr/>
        <p:txBody>
          <a:bodyPr/>
          <a:lstStyle/>
          <a:p>
            <a:pPr>
              <a:buNone/>
            </a:pPr>
            <a:r>
              <a:rPr lang="pl-PL" b="1" dirty="0" smtClean="0">
                <a:ea typeface="+mj-lt"/>
                <a:cs typeface="+mj-lt"/>
              </a:rPr>
              <a:t>Budownictwo</a:t>
            </a:r>
            <a:r>
              <a:rPr lang="pl-PL" dirty="0" smtClean="0">
                <a:ea typeface="+mj-lt"/>
                <a:cs typeface="+mj-lt"/>
              </a:rPr>
              <a:t> jest dziedziną działalności związanej ze wznoszeniem obiektów budowlanych. Jej podstawą jest wiedza teoretyczna z zakresu inżynierii lądowej. Jest to jednak również gałąź wiedzy praktycznej, techniki stosowanej przy budowaniu.</a:t>
            </a:r>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5720" y="285728"/>
            <a:ext cx="8686800" cy="838200"/>
          </a:xfrm>
        </p:spPr>
        <p:txBody>
          <a:bodyPr>
            <a:normAutofit/>
          </a:bodyPr>
          <a:lstStyle/>
          <a:p>
            <a:r>
              <a:rPr lang="pl-PL" sz="4000" dirty="0" smtClean="0">
                <a:ea typeface="+mj-lt"/>
                <a:cs typeface="+mj-lt"/>
              </a:rPr>
              <a:t>Głównym zadaniem budownictwa</a:t>
            </a:r>
            <a:endParaRPr lang="pl-PL" sz="4000" dirty="0"/>
          </a:p>
        </p:txBody>
      </p:sp>
      <p:sp>
        <p:nvSpPr>
          <p:cNvPr id="3" name="Symbol zastępczy zawartości 2"/>
          <p:cNvSpPr>
            <a:spLocks noGrp="1"/>
          </p:cNvSpPr>
          <p:nvPr>
            <p:ph idx="1"/>
          </p:nvPr>
        </p:nvSpPr>
        <p:spPr>
          <a:xfrm>
            <a:off x="304800" y="1554162"/>
            <a:ext cx="8839200" cy="5089548"/>
          </a:xfrm>
        </p:spPr>
        <p:txBody>
          <a:bodyPr>
            <a:normAutofit fontScale="92500" lnSpcReduction="10000"/>
          </a:bodyPr>
          <a:lstStyle/>
          <a:p>
            <a:pPr>
              <a:buFont typeface="Wingdings" pitchFamily="2" charset="2"/>
              <a:buChar char="ü"/>
            </a:pPr>
            <a:r>
              <a:rPr lang="pl-PL" dirty="0" smtClean="0">
                <a:ea typeface="+mj-lt"/>
                <a:cs typeface="+mj-lt"/>
              </a:rPr>
              <a:t> </a:t>
            </a:r>
            <a:r>
              <a:rPr lang="pl-PL" b="1" dirty="0" smtClean="0">
                <a:solidFill>
                  <a:srgbClr val="FF0000"/>
                </a:solidFill>
                <a:ea typeface="+mj-lt"/>
                <a:cs typeface="+mj-lt"/>
              </a:rPr>
              <a:t>wznoszenie nowych obiektów budowlanych,</a:t>
            </a:r>
          </a:p>
          <a:p>
            <a:pPr>
              <a:buFont typeface="Wingdings" pitchFamily="2" charset="2"/>
              <a:buChar char="ü"/>
            </a:pPr>
            <a:r>
              <a:rPr lang="pl-PL" b="1" dirty="0" smtClean="0">
                <a:solidFill>
                  <a:srgbClr val="FFC000"/>
                </a:solidFill>
                <a:ea typeface="+mj-lt"/>
                <a:cs typeface="+mj-lt"/>
              </a:rPr>
              <a:t>przebudową, </a:t>
            </a:r>
          </a:p>
          <a:p>
            <a:pPr>
              <a:buFont typeface="Wingdings" pitchFamily="2" charset="2"/>
              <a:buChar char="ü"/>
            </a:pPr>
            <a:r>
              <a:rPr lang="pl-PL" b="1" dirty="0" smtClean="0">
                <a:solidFill>
                  <a:srgbClr val="00B050"/>
                </a:solidFill>
                <a:ea typeface="+mj-lt"/>
                <a:cs typeface="+mj-lt"/>
              </a:rPr>
              <a:t>odbudową, </a:t>
            </a:r>
          </a:p>
          <a:p>
            <a:pPr>
              <a:buFont typeface="Wingdings" pitchFamily="2" charset="2"/>
              <a:buChar char="ü"/>
            </a:pPr>
            <a:r>
              <a:rPr lang="pl-PL" b="1" dirty="0" smtClean="0">
                <a:solidFill>
                  <a:srgbClr val="C00000"/>
                </a:solidFill>
                <a:ea typeface="+mj-lt"/>
                <a:cs typeface="+mj-lt"/>
              </a:rPr>
              <a:t>modernizacją i konserwacją obiektów już istniejących. </a:t>
            </a:r>
          </a:p>
          <a:p>
            <a:pPr>
              <a:buFont typeface="Wingdings" pitchFamily="2" charset="2"/>
              <a:buChar char="ü"/>
            </a:pPr>
            <a:endParaRPr lang="pl-PL" dirty="0" smtClean="0">
              <a:ea typeface="+mj-lt"/>
              <a:cs typeface="+mj-lt"/>
            </a:endParaRPr>
          </a:p>
          <a:p>
            <a:pPr>
              <a:buNone/>
            </a:pPr>
            <a:r>
              <a:rPr lang="pl-PL" dirty="0" smtClean="0">
                <a:ea typeface="+mj-lt"/>
                <a:cs typeface="+mj-lt"/>
              </a:rPr>
              <a:t>Ze względu na umiejscowienie tych obiektów wyróżnia się:</a:t>
            </a:r>
            <a:endParaRPr lang="pl-PL" dirty="0" smtClean="0"/>
          </a:p>
          <a:p>
            <a:pPr marL="285750" indent="-285750">
              <a:buFont typeface="Arial"/>
              <a:buChar char="•"/>
            </a:pPr>
            <a:r>
              <a:rPr lang="pl-PL" dirty="0" smtClean="0">
                <a:solidFill>
                  <a:srgbClr val="FF0000"/>
                </a:solidFill>
                <a:ea typeface="+mj-lt"/>
                <a:cs typeface="+mj-lt"/>
              </a:rPr>
              <a:t>budownictwo wodne,</a:t>
            </a:r>
            <a:endParaRPr lang="pl-PL" dirty="0" smtClean="0">
              <a:solidFill>
                <a:srgbClr val="FF0000"/>
              </a:solidFill>
            </a:endParaRPr>
          </a:p>
          <a:p>
            <a:pPr marL="285750" indent="-285750">
              <a:buFont typeface="Arial"/>
              <a:buChar char="•"/>
            </a:pPr>
            <a:r>
              <a:rPr lang="pl-PL" dirty="0" smtClean="0">
                <a:solidFill>
                  <a:srgbClr val="FF0000"/>
                </a:solidFill>
                <a:ea typeface="+mj-lt"/>
                <a:cs typeface="+mj-lt"/>
              </a:rPr>
              <a:t>budownictwo lądowe .</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285728"/>
            <a:ext cx="8686800" cy="838200"/>
          </a:xfrm>
        </p:spPr>
        <p:txBody>
          <a:bodyPr>
            <a:normAutofit/>
          </a:bodyPr>
          <a:lstStyle/>
          <a:p>
            <a:pPr algn="ctr"/>
            <a:r>
              <a:rPr lang="pl-PL" sz="4800" dirty="0" smtClean="0">
                <a:solidFill>
                  <a:srgbClr val="00B0F0"/>
                </a:solidFill>
                <a:ea typeface="+mj-lt"/>
                <a:cs typeface="+mj-lt"/>
              </a:rPr>
              <a:t>Budownictwo lądowe</a:t>
            </a:r>
            <a:endParaRPr lang="pl-PL" sz="4800" dirty="0"/>
          </a:p>
        </p:txBody>
      </p:sp>
      <p:sp>
        <p:nvSpPr>
          <p:cNvPr id="3" name="Symbol zastępczy zawartości 2"/>
          <p:cNvSpPr>
            <a:spLocks noGrp="1"/>
          </p:cNvSpPr>
          <p:nvPr>
            <p:ph idx="1"/>
          </p:nvPr>
        </p:nvSpPr>
        <p:spPr/>
        <p:txBody>
          <a:bodyPr/>
          <a:lstStyle/>
          <a:p>
            <a:pPr>
              <a:buNone/>
            </a:pPr>
            <a:r>
              <a:rPr lang="pl-PL" dirty="0" smtClean="0">
                <a:ea typeface="+mj-lt"/>
                <a:cs typeface="+mj-lt"/>
              </a:rPr>
              <a:t>dział budownictwa zajmujący się projektowaniem, technologią wykonania oraz samym wykonaniem ustrojów budowlanych istniejących na lądzie.</a:t>
            </a:r>
            <a:endParaRPr lang="pl-PL" dirty="0"/>
          </a:p>
        </p:txBody>
      </p:sp>
      <p:pic>
        <p:nvPicPr>
          <p:cNvPr id="18434" name="Picture 2" descr="Zobacz obraz źródłowy"/>
          <p:cNvPicPr>
            <a:picLocks noChangeAspect="1" noChangeArrowheads="1"/>
          </p:cNvPicPr>
          <p:nvPr/>
        </p:nvPicPr>
        <p:blipFill>
          <a:blip r:embed="rId2"/>
          <a:srcRect/>
          <a:stretch>
            <a:fillRect/>
          </a:stretch>
        </p:blipFill>
        <p:spPr bwMode="auto">
          <a:xfrm>
            <a:off x="357158" y="4071942"/>
            <a:ext cx="3648910" cy="2566966"/>
          </a:xfrm>
          <a:prstGeom prst="rect">
            <a:avLst/>
          </a:prstGeom>
          <a:noFill/>
        </p:spPr>
      </p:pic>
      <p:pic>
        <p:nvPicPr>
          <p:cNvPr id="18436" name="Picture 4" descr="Zobacz obraz źródłowy"/>
          <p:cNvPicPr>
            <a:picLocks noChangeAspect="1" noChangeArrowheads="1"/>
          </p:cNvPicPr>
          <p:nvPr/>
        </p:nvPicPr>
        <p:blipFill>
          <a:blip r:embed="rId3"/>
          <a:srcRect/>
          <a:stretch>
            <a:fillRect/>
          </a:stretch>
        </p:blipFill>
        <p:spPr bwMode="auto">
          <a:xfrm>
            <a:off x="4208799" y="3429000"/>
            <a:ext cx="4792357" cy="30003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7158" y="214290"/>
            <a:ext cx="8686800" cy="838200"/>
          </a:xfrm>
        </p:spPr>
        <p:txBody>
          <a:bodyPr>
            <a:normAutofit/>
          </a:bodyPr>
          <a:lstStyle/>
          <a:p>
            <a:pPr algn="ctr"/>
            <a:r>
              <a:rPr lang="pl-PL" sz="4800" dirty="0" smtClean="0">
                <a:solidFill>
                  <a:srgbClr val="00B0F0"/>
                </a:solidFill>
                <a:ea typeface="+mj-lt"/>
                <a:cs typeface="+mj-lt"/>
              </a:rPr>
              <a:t>Budownictwo wodne</a:t>
            </a:r>
            <a:endParaRPr lang="pl-PL" sz="4800" dirty="0"/>
          </a:p>
        </p:txBody>
      </p:sp>
      <p:sp>
        <p:nvSpPr>
          <p:cNvPr id="3" name="Symbol zastępczy zawartości 2"/>
          <p:cNvSpPr>
            <a:spLocks noGrp="1"/>
          </p:cNvSpPr>
          <p:nvPr>
            <p:ph idx="1"/>
          </p:nvPr>
        </p:nvSpPr>
        <p:spPr>
          <a:xfrm>
            <a:off x="285720" y="1214422"/>
            <a:ext cx="8686800" cy="4525963"/>
          </a:xfrm>
        </p:spPr>
        <p:txBody>
          <a:bodyPr/>
          <a:lstStyle/>
          <a:p>
            <a:pPr>
              <a:buNone/>
            </a:pPr>
            <a:r>
              <a:rPr lang="pl-PL" dirty="0" smtClean="0">
                <a:ea typeface="+mj-lt"/>
                <a:cs typeface="+mj-lt"/>
              </a:rPr>
              <a:t>Inaczej, hydrotechnika jest to  dział nauki i techniki obejmujący metody i sposoby wykorzystania zasobów wodnych do celów gospodarki wodnej, ochrony przed powodziami itp. Środkami hydrotechniki są budowle hydrotechniczne, np. zapory i elektrownie wodne.</a:t>
            </a:r>
            <a:endParaRPr lang="pl-PL" dirty="0"/>
          </a:p>
        </p:txBody>
      </p:sp>
      <p:pic>
        <p:nvPicPr>
          <p:cNvPr id="17410" name="Picture 2" descr="Zobacz obraz źródłowy"/>
          <p:cNvPicPr>
            <a:picLocks noChangeAspect="1" noChangeArrowheads="1"/>
          </p:cNvPicPr>
          <p:nvPr/>
        </p:nvPicPr>
        <p:blipFill>
          <a:blip r:embed="rId2" cstate="print"/>
          <a:srcRect/>
          <a:stretch>
            <a:fillRect/>
          </a:stretch>
        </p:blipFill>
        <p:spPr bwMode="auto">
          <a:xfrm>
            <a:off x="6143636" y="4572008"/>
            <a:ext cx="2738457" cy="1643074"/>
          </a:xfrm>
          <a:prstGeom prst="rect">
            <a:avLst/>
          </a:prstGeom>
          <a:noFill/>
        </p:spPr>
      </p:pic>
      <p:pic>
        <p:nvPicPr>
          <p:cNvPr id="5" name="Obraz 3" descr="Obraz zawierający drzewo, przyroda, droga, góra&#10;&#10;Opis wygenerowany automatycznie">
            <a:extLst>
              <a:ext uri="{FF2B5EF4-FFF2-40B4-BE49-F238E27FC236}">
                <a16:creationId xmlns="" xmlns:a16="http://schemas.microsoft.com/office/drawing/2014/main" id="{0CF7C862-BD53-468B-B6F4-616735C50C82}"/>
              </a:ext>
            </a:extLst>
          </p:cNvPr>
          <p:cNvPicPr>
            <a:picLocks noChangeAspect="1"/>
          </p:cNvPicPr>
          <p:nvPr/>
        </p:nvPicPr>
        <p:blipFill>
          <a:blip r:embed="rId3"/>
          <a:stretch>
            <a:fillRect/>
          </a:stretch>
        </p:blipFill>
        <p:spPr>
          <a:xfrm>
            <a:off x="2285984" y="4572008"/>
            <a:ext cx="2895213" cy="19300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85728"/>
            <a:ext cx="8686800" cy="838200"/>
          </a:xfrm>
        </p:spPr>
        <p:txBody>
          <a:bodyPr>
            <a:normAutofit/>
          </a:bodyPr>
          <a:lstStyle/>
          <a:p>
            <a:pPr algn="ctr"/>
            <a:r>
              <a:rPr lang="pl-PL" sz="4800" dirty="0" smtClean="0"/>
              <a:t>Rozbiórka obiektów</a:t>
            </a:r>
            <a:endParaRPr lang="pl-PL" sz="4800" dirty="0"/>
          </a:p>
        </p:txBody>
      </p:sp>
      <p:sp>
        <p:nvSpPr>
          <p:cNvPr id="3" name="Symbol zastępczy zawartości 2"/>
          <p:cNvSpPr>
            <a:spLocks noGrp="1"/>
          </p:cNvSpPr>
          <p:nvPr>
            <p:ph idx="1"/>
          </p:nvPr>
        </p:nvSpPr>
        <p:spPr/>
        <p:txBody>
          <a:bodyPr/>
          <a:lstStyle/>
          <a:p>
            <a:pPr>
              <a:buNone/>
            </a:pPr>
            <a:r>
              <a:rPr lang="pl-PL" dirty="0" smtClean="0">
                <a:ea typeface="+mj-lt"/>
                <a:cs typeface="+mj-lt"/>
              </a:rPr>
              <a:t>W przypadkach </a:t>
            </a:r>
            <a:r>
              <a:rPr lang="pl-PL" dirty="0" smtClean="0">
                <a:solidFill>
                  <a:schemeClr val="tx2">
                    <a:lumMod val="50000"/>
                  </a:schemeClr>
                </a:solidFill>
                <a:ea typeface="+mj-lt"/>
                <a:cs typeface="+mj-lt"/>
              </a:rPr>
              <a:t>koniecznych </a:t>
            </a:r>
            <a:r>
              <a:rPr lang="pl-PL" dirty="0" smtClean="0">
                <a:ea typeface="+mj-lt"/>
                <a:cs typeface="+mj-lt"/>
              </a:rPr>
              <a:t>budownictwo zajmuje się także rozbiórką obiektów, które nie spełniają wymagań technicznych (np. bezpieczeństwa) albo z innych powodów muszą zostać usunięte z zajmowanej działki (np. wznoszenie innego obiektu na tym samym terenie).</a:t>
            </a:r>
            <a:endParaRPr lang="pl-PL" dirty="0"/>
          </a:p>
        </p:txBody>
      </p:sp>
      <p:pic>
        <p:nvPicPr>
          <p:cNvPr id="16386" name="Picture 2" descr="Zobacz obraz źródłowy"/>
          <p:cNvPicPr>
            <a:picLocks noChangeAspect="1" noChangeArrowheads="1"/>
          </p:cNvPicPr>
          <p:nvPr/>
        </p:nvPicPr>
        <p:blipFill>
          <a:blip r:embed="rId2" cstate="print"/>
          <a:srcRect/>
          <a:stretch>
            <a:fillRect/>
          </a:stretch>
        </p:blipFill>
        <p:spPr bwMode="auto">
          <a:xfrm>
            <a:off x="5857884" y="4714884"/>
            <a:ext cx="2890029" cy="2000264"/>
          </a:xfrm>
          <a:prstGeom prst="rect">
            <a:avLst/>
          </a:prstGeom>
          <a:noFill/>
        </p:spPr>
      </p:pic>
      <p:pic>
        <p:nvPicPr>
          <p:cNvPr id="16388" name="Picture 4" descr="Zobacz obraz źródłowy"/>
          <p:cNvPicPr>
            <a:picLocks noChangeAspect="1" noChangeArrowheads="1"/>
          </p:cNvPicPr>
          <p:nvPr/>
        </p:nvPicPr>
        <p:blipFill>
          <a:blip r:embed="rId3" cstate="print"/>
          <a:srcRect/>
          <a:stretch>
            <a:fillRect/>
          </a:stretch>
        </p:blipFill>
        <p:spPr bwMode="auto">
          <a:xfrm>
            <a:off x="2357422" y="4786322"/>
            <a:ext cx="2500330" cy="187524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214290"/>
            <a:ext cx="8686800" cy="838200"/>
          </a:xfrm>
        </p:spPr>
        <p:txBody>
          <a:bodyPr>
            <a:normAutofit/>
          </a:bodyPr>
          <a:lstStyle/>
          <a:p>
            <a:r>
              <a:rPr lang="pl-PL" sz="4000" dirty="0" smtClean="0">
                <a:solidFill>
                  <a:srgbClr val="FF0000"/>
                </a:solidFill>
              </a:rPr>
              <a:t>Technik budownictwa – kim jest?</a:t>
            </a:r>
            <a:endParaRPr lang="pl-PL" sz="4000" dirty="0">
              <a:solidFill>
                <a:srgbClr val="FF0000"/>
              </a:solidFill>
            </a:endParaRPr>
          </a:p>
        </p:txBody>
      </p:sp>
      <p:sp>
        <p:nvSpPr>
          <p:cNvPr id="3" name="Symbol zastępczy zawartości 2"/>
          <p:cNvSpPr>
            <a:spLocks noGrp="1"/>
          </p:cNvSpPr>
          <p:nvPr>
            <p:ph idx="1"/>
          </p:nvPr>
        </p:nvSpPr>
        <p:spPr/>
        <p:txBody>
          <a:bodyPr/>
          <a:lstStyle/>
          <a:p>
            <a:pPr>
              <a:buNone/>
            </a:pPr>
            <a:r>
              <a:rPr lang="pl-PL" dirty="0" smtClean="0"/>
              <a:t>Osoba zajmująca się zawodowo budownictwem po ukończeniu szkoły </a:t>
            </a:r>
            <a:r>
              <a:rPr lang="pl-PL" dirty="0" err="1" smtClean="0"/>
              <a:t>ponadgimnazjalnej</a:t>
            </a:r>
            <a:r>
              <a:rPr lang="pl-PL" dirty="0" smtClean="0"/>
              <a:t> lub policealnych studiów zawodowych oraz po zdaniu zewnętrznego egzaminu zawodowego.</a:t>
            </a:r>
            <a:endParaRPr lang="pl-PL" dirty="0"/>
          </a:p>
        </p:txBody>
      </p:sp>
      <p:pic>
        <p:nvPicPr>
          <p:cNvPr id="25602" name="Picture 2" descr="Zobacz obraz źródłowy"/>
          <p:cNvPicPr>
            <a:picLocks noChangeAspect="1" noChangeArrowheads="1"/>
          </p:cNvPicPr>
          <p:nvPr/>
        </p:nvPicPr>
        <p:blipFill>
          <a:blip r:embed="rId2"/>
          <a:srcRect/>
          <a:stretch>
            <a:fillRect/>
          </a:stretch>
        </p:blipFill>
        <p:spPr bwMode="auto">
          <a:xfrm>
            <a:off x="1071538" y="3929066"/>
            <a:ext cx="2170268" cy="2286016"/>
          </a:xfrm>
          <a:prstGeom prst="rect">
            <a:avLst/>
          </a:prstGeom>
          <a:noFill/>
        </p:spPr>
      </p:pic>
      <p:pic>
        <p:nvPicPr>
          <p:cNvPr id="25604" name="Picture 4" descr="Zobacz obraz źródłowy"/>
          <p:cNvPicPr>
            <a:picLocks noChangeAspect="1" noChangeArrowheads="1"/>
          </p:cNvPicPr>
          <p:nvPr/>
        </p:nvPicPr>
        <p:blipFill>
          <a:blip r:embed="rId3" cstate="print"/>
          <a:srcRect/>
          <a:stretch>
            <a:fillRect/>
          </a:stretch>
        </p:blipFill>
        <p:spPr bwMode="auto">
          <a:xfrm>
            <a:off x="4786314" y="3786190"/>
            <a:ext cx="1928826" cy="229678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Niestandardowy 1">
      <a:dk1>
        <a:sysClr val="windowText" lastClr="000000"/>
      </a:dk1>
      <a:lt1>
        <a:sysClr val="window" lastClr="FFFFFF"/>
      </a:lt1>
      <a:dk2>
        <a:srgbClr val="04617B"/>
      </a:dk2>
      <a:lt2>
        <a:srgbClr val="DBF5F9"/>
      </a:lt2>
      <a:accent1>
        <a:srgbClr val="0F6FC6"/>
      </a:accent1>
      <a:accent2>
        <a:srgbClr val="20C8F7"/>
      </a:accent2>
      <a:accent3>
        <a:srgbClr val="0BD0D9"/>
      </a:accent3>
      <a:accent4>
        <a:srgbClr val="10CF9B"/>
      </a:accent4>
      <a:accent5>
        <a:srgbClr val="7CCA62"/>
      </a:accent5>
      <a:accent6>
        <a:srgbClr val="A5C249"/>
      </a:accent6>
      <a:hlink>
        <a:srgbClr val="E2D700"/>
      </a:hlink>
      <a:folHlink>
        <a:srgbClr val="85DFD0"/>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234</TotalTime>
  <Words>990</Words>
  <Application>Microsoft Office PowerPoint</Application>
  <PresentationFormat>Pokaz na ekranie (4:3)</PresentationFormat>
  <Paragraphs>104</Paragraphs>
  <Slides>31</Slides>
  <Notes>0</Notes>
  <HiddenSlides>0</HiddenSlides>
  <MMClips>0</MMClips>
  <ScaleCrop>false</ScaleCrop>
  <HeadingPairs>
    <vt:vector size="4" baseType="variant">
      <vt:variant>
        <vt:lpstr>Motyw</vt:lpstr>
      </vt:variant>
      <vt:variant>
        <vt:i4>1</vt:i4>
      </vt:variant>
      <vt:variant>
        <vt:lpstr>Tytuły slajdów</vt:lpstr>
      </vt:variant>
      <vt:variant>
        <vt:i4>31</vt:i4>
      </vt:variant>
    </vt:vector>
  </HeadingPairs>
  <TitlesOfParts>
    <vt:vector size="32" baseType="lpstr">
      <vt:lpstr>Wędrówka</vt:lpstr>
      <vt:lpstr>,,Mój zawód – moja przyszłość”?</vt:lpstr>
      <vt:lpstr>Cel projektu</vt:lpstr>
      <vt:lpstr>Slajd 3</vt:lpstr>
      <vt:lpstr>Budownictwo</vt:lpstr>
      <vt:lpstr>Głównym zadaniem budownictwa</vt:lpstr>
      <vt:lpstr>Budownictwo lądowe</vt:lpstr>
      <vt:lpstr>Budownictwo wodne</vt:lpstr>
      <vt:lpstr>Rozbiórka obiektów</vt:lpstr>
      <vt:lpstr>Technik budownictwa – kim jest?</vt:lpstr>
      <vt:lpstr>Slajd 10</vt:lpstr>
      <vt:lpstr>Uprawniony technik budownictwa może wykonywać następujące Prace:</vt:lpstr>
      <vt:lpstr>Uprawniony technik budownictwa może wykonywać następujące Prace:</vt:lpstr>
      <vt:lpstr>Przeciwwskazania zdrowotne:</vt:lpstr>
      <vt:lpstr>Może on znaleźć zatrudnienie w:</vt:lpstr>
      <vt:lpstr>Dalszą naukę może kontynuować na studiach:</vt:lpstr>
      <vt:lpstr>Studia  jak również kursy by znaleźć pracę</vt:lpstr>
      <vt:lpstr>Sytuacja na rynku pracy</vt:lpstr>
      <vt:lpstr>Popyt na usługi budowlane</vt:lpstr>
      <vt:lpstr>Zarobki w budownictwie</vt:lpstr>
      <vt:lpstr>Zarobki – kierownik budowy</vt:lpstr>
      <vt:lpstr>Zarobki – pracownicy fizyczni</vt:lpstr>
      <vt:lpstr>Zarobki – właściciel firmy budowlanej</vt:lpstr>
      <vt:lpstr>     Podsumowując</vt:lpstr>
      <vt:lpstr>Krok 1. </vt:lpstr>
      <vt:lpstr>Krok 2.</vt:lpstr>
      <vt:lpstr>Krok 3.  </vt:lpstr>
      <vt:lpstr>Krok 4. </vt:lpstr>
      <vt:lpstr>Pamiętaj</vt:lpstr>
      <vt:lpstr>Materiały źródłowe</vt:lpstr>
      <vt:lpstr>Udział w projekcie:</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,,Mój zawód – moja przyszłość”?</dc:title>
  <dc:creator>Admin</dc:creator>
  <cp:lastModifiedBy>Admin</cp:lastModifiedBy>
  <cp:revision>26</cp:revision>
  <dcterms:created xsi:type="dcterms:W3CDTF">2021-04-08T14:48:20Z</dcterms:created>
  <dcterms:modified xsi:type="dcterms:W3CDTF">2021-04-20T08:17:31Z</dcterms:modified>
</cp:coreProperties>
</file>