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9" r:id="rId1"/>
  </p:sldMasterIdLst>
  <p:sldIdLst>
    <p:sldId id="256" r:id="rId2"/>
    <p:sldId id="257" r:id="rId3"/>
    <p:sldId id="258" r:id="rId4"/>
    <p:sldId id="259" r:id="rId5"/>
    <p:sldId id="260" r:id="rId6"/>
    <p:sldId id="263" r:id="rId7"/>
    <p:sldId id="261" r:id="rId8"/>
    <p:sldId id="265" r:id="rId9"/>
    <p:sldId id="266" r:id="rId10"/>
    <p:sldId id="264" r:id="rId11"/>
    <p:sldId id="267" r:id="rId12"/>
    <p:sldId id="272" r:id="rId13"/>
    <p:sldId id="268" r:id="rId14"/>
    <p:sldId id="271" r:id="rId15"/>
    <p:sldId id="269" r:id="rId16"/>
    <p:sldId id="270"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165B"/>
    <a:srgbClr val="FF339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994" autoAdjust="0"/>
    <p:restoredTop sz="94660"/>
  </p:normalViewPr>
  <p:slideViewPr>
    <p:cSldViewPr snapToGrid="0">
      <p:cViewPr varScale="1">
        <p:scale>
          <a:sx n="79" d="100"/>
          <a:sy n="79" d="100"/>
        </p:scale>
        <p:origin x="-384" y="-7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pl-PL"/>
              <a:t>Kliknij, aby edytować styl</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256B6247-8A94-48E1-806F-B94E973A7904}" type="datetimeFigureOut">
              <a:rPr lang="pl-PL" smtClean="0"/>
              <a:pPr/>
              <a:t>22.06.2022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40A37B8C-FBD5-4654-A38B-A1825C175AE3}" type="slidenum">
              <a:rPr lang="pl-PL" smtClean="0"/>
              <a:pPr/>
              <a:t>‹#›</a:t>
            </a:fld>
            <a:endParaRPr lang="pl-PL"/>
          </a:p>
        </p:txBody>
      </p:sp>
    </p:spTree>
    <p:extLst>
      <p:ext uri="{BB962C8B-B14F-4D97-AF65-F5344CB8AC3E}">
        <p14:creationId xmlns="" xmlns:p14="http://schemas.microsoft.com/office/powerpoint/2010/main" val="1437368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pl-PL"/>
              <a:t>Kliknij, aby edytować styl</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256B6247-8A94-48E1-806F-B94E973A7904}" type="datetimeFigureOut">
              <a:rPr lang="pl-PL" smtClean="0"/>
              <a:pPr/>
              <a:t>22.06.2022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40A37B8C-FBD5-4654-A38B-A1825C175AE3}" type="slidenum">
              <a:rPr lang="pl-PL" smtClean="0"/>
              <a:pPr/>
              <a:t>‹#›</a:t>
            </a:fld>
            <a:endParaRPr lang="pl-PL"/>
          </a:p>
        </p:txBody>
      </p:sp>
    </p:spTree>
    <p:extLst>
      <p:ext uri="{BB962C8B-B14F-4D97-AF65-F5344CB8AC3E}">
        <p14:creationId xmlns="" xmlns:p14="http://schemas.microsoft.com/office/powerpoint/2010/main" val="3594312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l-PL"/>
              <a:t>Kliknij, aby edytować styl</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Kliknij, aby edytować style wzorca tekstu</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256B6247-8A94-48E1-806F-B94E973A7904}" type="datetimeFigureOut">
              <a:rPr lang="pl-PL" smtClean="0"/>
              <a:pPr/>
              <a:t>22.06.2022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40A37B8C-FBD5-4654-A38B-A1825C175AE3}" type="slidenum">
              <a:rPr lang="pl-PL" smtClean="0"/>
              <a:pPr/>
              <a:t>‹#›</a:t>
            </a:fld>
            <a:endParaRPr lang="pl-P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 xmlns:p14="http://schemas.microsoft.com/office/powerpoint/2010/main" val="39217453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pl-PL"/>
              <a:t>Kliknij, aby edytować styl</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256B6247-8A94-48E1-806F-B94E973A7904}" type="datetimeFigureOut">
              <a:rPr lang="pl-PL" smtClean="0"/>
              <a:pPr/>
              <a:t>22.06.2022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40A37B8C-FBD5-4654-A38B-A1825C175AE3}" type="slidenum">
              <a:rPr lang="pl-PL" smtClean="0"/>
              <a:pPr/>
              <a:t>‹#›</a:t>
            </a:fld>
            <a:endParaRPr lang="pl-PL"/>
          </a:p>
        </p:txBody>
      </p:sp>
    </p:spTree>
    <p:extLst>
      <p:ext uri="{BB962C8B-B14F-4D97-AF65-F5344CB8AC3E}">
        <p14:creationId xmlns="" xmlns:p14="http://schemas.microsoft.com/office/powerpoint/2010/main" val="7437585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l-PL"/>
              <a:t>Kliknij, aby edytować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Kliknij, aby edytować style wzorca tekstu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256B6247-8A94-48E1-806F-B94E973A7904}" type="datetimeFigureOut">
              <a:rPr lang="pl-PL" smtClean="0"/>
              <a:pPr/>
              <a:t>22.06.2022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40A37B8C-FBD5-4654-A38B-A1825C175AE3}" type="slidenum">
              <a:rPr lang="pl-PL" smtClean="0"/>
              <a:pPr/>
              <a:t>‹#›</a:t>
            </a:fld>
            <a:endParaRPr lang="pl-P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 xmlns:p14="http://schemas.microsoft.com/office/powerpoint/2010/main" val="10372583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pl-PL"/>
              <a:t>Kliknij, aby edytować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Kliknij, aby edytować style wzorca tekstu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256B6247-8A94-48E1-806F-B94E973A7904}" type="datetimeFigureOut">
              <a:rPr lang="pl-PL" smtClean="0"/>
              <a:pPr/>
              <a:t>22.06.2022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40A37B8C-FBD5-4654-A38B-A1825C175AE3}" type="slidenum">
              <a:rPr lang="pl-PL" smtClean="0"/>
              <a:pPr/>
              <a:t>‹#›</a:t>
            </a:fld>
            <a:endParaRPr lang="pl-PL"/>
          </a:p>
        </p:txBody>
      </p:sp>
    </p:spTree>
    <p:extLst>
      <p:ext uri="{BB962C8B-B14F-4D97-AF65-F5344CB8AC3E}">
        <p14:creationId xmlns="" xmlns:p14="http://schemas.microsoft.com/office/powerpoint/2010/main" val="34192704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256B6247-8A94-48E1-806F-B94E973A7904}" type="datetimeFigureOut">
              <a:rPr lang="pl-PL" smtClean="0"/>
              <a:pPr/>
              <a:t>22.06.2022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40A37B8C-FBD5-4654-A38B-A1825C175AE3}" type="slidenum">
              <a:rPr lang="pl-PL" smtClean="0"/>
              <a:pPr/>
              <a:t>‹#›</a:t>
            </a:fld>
            <a:endParaRPr lang="pl-PL"/>
          </a:p>
        </p:txBody>
      </p:sp>
    </p:spTree>
    <p:extLst>
      <p:ext uri="{BB962C8B-B14F-4D97-AF65-F5344CB8AC3E}">
        <p14:creationId xmlns="" xmlns:p14="http://schemas.microsoft.com/office/powerpoint/2010/main" val="31438729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pl-PL"/>
              <a:t>Kliknij, aby edytować styl</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256B6247-8A94-48E1-806F-B94E973A7904}" type="datetimeFigureOut">
              <a:rPr lang="pl-PL" smtClean="0"/>
              <a:pPr/>
              <a:t>22.06.2022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40A37B8C-FBD5-4654-A38B-A1825C175AE3}" type="slidenum">
              <a:rPr lang="pl-PL" smtClean="0"/>
              <a:pPr/>
              <a:t>‹#›</a:t>
            </a:fld>
            <a:endParaRPr lang="pl-PL"/>
          </a:p>
        </p:txBody>
      </p:sp>
    </p:spTree>
    <p:extLst>
      <p:ext uri="{BB962C8B-B14F-4D97-AF65-F5344CB8AC3E}">
        <p14:creationId xmlns="" xmlns:p14="http://schemas.microsoft.com/office/powerpoint/2010/main" val="2592641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256B6247-8A94-48E1-806F-B94E973A7904}" type="datetimeFigureOut">
              <a:rPr lang="pl-PL" smtClean="0"/>
              <a:pPr/>
              <a:t>22.06.2022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40A37B8C-FBD5-4654-A38B-A1825C175AE3}" type="slidenum">
              <a:rPr lang="pl-PL" smtClean="0"/>
              <a:pPr/>
              <a:t>‹#›</a:t>
            </a:fld>
            <a:endParaRPr lang="pl-PL"/>
          </a:p>
        </p:txBody>
      </p:sp>
    </p:spTree>
    <p:extLst>
      <p:ext uri="{BB962C8B-B14F-4D97-AF65-F5344CB8AC3E}">
        <p14:creationId xmlns="" xmlns:p14="http://schemas.microsoft.com/office/powerpoint/2010/main" val="1131201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pl-PL"/>
              <a:t>Kliknij, aby edytować styl</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256B6247-8A94-48E1-806F-B94E973A7904}" type="datetimeFigureOut">
              <a:rPr lang="pl-PL" smtClean="0"/>
              <a:pPr/>
              <a:t>22.06.2022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40A37B8C-FBD5-4654-A38B-A1825C175AE3}" type="slidenum">
              <a:rPr lang="pl-PL" smtClean="0"/>
              <a:pPr/>
              <a:t>‹#›</a:t>
            </a:fld>
            <a:endParaRPr lang="pl-PL"/>
          </a:p>
        </p:txBody>
      </p:sp>
    </p:spTree>
    <p:extLst>
      <p:ext uri="{BB962C8B-B14F-4D97-AF65-F5344CB8AC3E}">
        <p14:creationId xmlns="" xmlns:p14="http://schemas.microsoft.com/office/powerpoint/2010/main" val="3621059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256B6247-8A94-48E1-806F-B94E973A7904}" type="datetimeFigureOut">
              <a:rPr lang="pl-PL" smtClean="0"/>
              <a:pPr/>
              <a:t>22.06.2022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40A37B8C-FBD5-4654-A38B-A1825C175AE3}" type="slidenum">
              <a:rPr lang="pl-PL" smtClean="0"/>
              <a:pPr/>
              <a:t>‹#›</a:t>
            </a:fld>
            <a:endParaRPr lang="pl-PL"/>
          </a:p>
        </p:txBody>
      </p:sp>
    </p:spTree>
    <p:extLst>
      <p:ext uri="{BB962C8B-B14F-4D97-AF65-F5344CB8AC3E}">
        <p14:creationId xmlns="" xmlns:p14="http://schemas.microsoft.com/office/powerpoint/2010/main" val="392032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Kliknij, aby edytować styl</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256B6247-8A94-48E1-806F-B94E973A7904}" type="datetimeFigureOut">
              <a:rPr lang="pl-PL" smtClean="0"/>
              <a:pPr/>
              <a:t>22.06.2022</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40A37B8C-FBD5-4654-A38B-A1825C175AE3}" type="slidenum">
              <a:rPr lang="pl-PL" smtClean="0"/>
              <a:pPr/>
              <a:t>‹#›</a:t>
            </a:fld>
            <a:endParaRPr lang="pl-PL"/>
          </a:p>
        </p:txBody>
      </p:sp>
    </p:spTree>
    <p:extLst>
      <p:ext uri="{BB962C8B-B14F-4D97-AF65-F5344CB8AC3E}">
        <p14:creationId xmlns="" xmlns:p14="http://schemas.microsoft.com/office/powerpoint/2010/main" val="1315727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256B6247-8A94-48E1-806F-B94E973A7904}" type="datetimeFigureOut">
              <a:rPr lang="pl-PL" smtClean="0"/>
              <a:pPr/>
              <a:t>22.06.2022</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40A37B8C-FBD5-4654-A38B-A1825C175AE3}" type="slidenum">
              <a:rPr lang="pl-PL" smtClean="0"/>
              <a:pPr/>
              <a:t>‹#›</a:t>
            </a:fld>
            <a:endParaRPr lang="pl-PL"/>
          </a:p>
        </p:txBody>
      </p:sp>
    </p:spTree>
    <p:extLst>
      <p:ext uri="{BB962C8B-B14F-4D97-AF65-F5344CB8AC3E}">
        <p14:creationId xmlns="" xmlns:p14="http://schemas.microsoft.com/office/powerpoint/2010/main" val="3838878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6B6247-8A94-48E1-806F-B94E973A7904}" type="datetimeFigureOut">
              <a:rPr lang="pl-PL" smtClean="0"/>
              <a:pPr/>
              <a:t>22.06.2022</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40A37B8C-FBD5-4654-A38B-A1825C175AE3}" type="slidenum">
              <a:rPr lang="pl-PL" smtClean="0"/>
              <a:pPr/>
              <a:t>‹#›</a:t>
            </a:fld>
            <a:endParaRPr lang="pl-PL"/>
          </a:p>
        </p:txBody>
      </p:sp>
    </p:spTree>
    <p:extLst>
      <p:ext uri="{BB962C8B-B14F-4D97-AF65-F5344CB8AC3E}">
        <p14:creationId xmlns="" xmlns:p14="http://schemas.microsoft.com/office/powerpoint/2010/main" val="40258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pl-PL"/>
              <a:t>Kliknij, aby edytować styl</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256B6247-8A94-48E1-806F-B94E973A7904}" type="datetimeFigureOut">
              <a:rPr lang="pl-PL" smtClean="0"/>
              <a:pPr/>
              <a:t>22.06.2022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40A37B8C-FBD5-4654-A38B-A1825C175AE3}" type="slidenum">
              <a:rPr lang="pl-PL" smtClean="0"/>
              <a:pPr/>
              <a:t>‹#›</a:t>
            </a:fld>
            <a:endParaRPr lang="pl-PL"/>
          </a:p>
        </p:txBody>
      </p:sp>
    </p:spTree>
    <p:extLst>
      <p:ext uri="{BB962C8B-B14F-4D97-AF65-F5344CB8AC3E}">
        <p14:creationId xmlns="" xmlns:p14="http://schemas.microsoft.com/office/powerpoint/2010/main" val="28346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pl-PL"/>
              <a:t>Kliknij, aby edytować styl</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40A37B8C-FBD5-4654-A38B-A1825C175AE3}" type="slidenum">
              <a:rPr lang="pl-PL" smtClean="0"/>
              <a:pPr/>
              <a:t>‹#›</a:t>
            </a:fld>
            <a:endParaRPr lang="pl-PL"/>
          </a:p>
        </p:txBody>
      </p:sp>
      <p:sp>
        <p:nvSpPr>
          <p:cNvPr id="5" name="Date Placeholder 4"/>
          <p:cNvSpPr>
            <a:spLocks noGrp="1"/>
          </p:cNvSpPr>
          <p:nvPr>
            <p:ph type="dt" sz="half" idx="10"/>
          </p:nvPr>
        </p:nvSpPr>
        <p:spPr/>
        <p:txBody>
          <a:bodyPr/>
          <a:lstStyle/>
          <a:p>
            <a:fld id="{256B6247-8A94-48E1-806F-B94E973A7904}" type="datetimeFigureOut">
              <a:rPr lang="pl-PL" smtClean="0"/>
              <a:pPr/>
              <a:t>22.06.2022</a:t>
            </a:fld>
            <a:endParaRPr lang="pl-PL"/>
          </a:p>
        </p:txBody>
      </p:sp>
    </p:spTree>
    <p:extLst>
      <p:ext uri="{BB962C8B-B14F-4D97-AF65-F5344CB8AC3E}">
        <p14:creationId xmlns="" xmlns:p14="http://schemas.microsoft.com/office/powerpoint/2010/main" val="939264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pl-PL"/>
              <a:t>Kliknij, aby edytować styl</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56B6247-8A94-48E1-806F-B94E973A7904}" type="datetimeFigureOut">
              <a:rPr lang="pl-PL" smtClean="0"/>
              <a:pPr/>
              <a:t>22.06.2022</a:t>
            </a:fld>
            <a:endParaRPr lang="pl-PL"/>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pl-PL"/>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0A37B8C-FBD5-4654-A38B-A1825C175AE3}" type="slidenum">
              <a:rPr lang="pl-PL" smtClean="0"/>
              <a:pPr/>
              <a:t>‹#›</a:t>
            </a:fld>
            <a:endParaRPr lang="pl-PL"/>
          </a:p>
        </p:txBody>
      </p:sp>
    </p:spTree>
    <p:extLst>
      <p:ext uri="{BB962C8B-B14F-4D97-AF65-F5344CB8AC3E}">
        <p14:creationId xmlns="" xmlns:p14="http://schemas.microsoft.com/office/powerpoint/2010/main" val="3257695929"/>
      </p:ext>
    </p:extLst>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 id="2147483931" r:id="rId12"/>
    <p:sldLayoutId id="2147483932" r:id="rId13"/>
    <p:sldLayoutId id="2147483933" r:id="rId14"/>
    <p:sldLayoutId id="2147483934" r:id="rId15"/>
    <p:sldLayoutId id="214748393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1.jpeg"/><Relationship Id="rId1" Type="http://schemas.openxmlformats.org/officeDocument/2006/relationships/slideLayout" Target="../slideLayouts/slideLayout6.xml"/><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F777D9C5-EBA2-7184-0325-C761C3C94F05}"/>
              </a:ext>
            </a:extLst>
          </p:cNvPr>
          <p:cNvSpPr>
            <a:spLocks noGrp="1"/>
          </p:cNvSpPr>
          <p:nvPr>
            <p:ph type="ctrTitle"/>
          </p:nvPr>
        </p:nvSpPr>
        <p:spPr>
          <a:xfrm>
            <a:off x="1271625" y="223286"/>
            <a:ext cx="8038216" cy="5762846"/>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Autofit/>
          </a:bodyPr>
          <a:lstStyle/>
          <a:p>
            <a:r>
              <a:rPr lang="pl-PL" sz="8000" dirty="0" smtClean="0">
                <a:solidFill>
                  <a:schemeClr val="accent1">
                    <a:lumMod val="75000"/>
                  </a:schemeClr>
                </a:solidFill>
              </a:rPr>
              <a:t>„Staże </a:t>
            </a:r>
            <a:r>
              <a:rPr lang="pl-PL" sz="8000" dirty="0">
                <a:solidFill>
                  <a:schemeClr val="accent1">
                    <a:lumMod val="75000"/>
                  </a:schemeClr>
                </a:solidFill>
              </a:rPr>
              <a:t>zagraniczne -</a:t>
            </a:r>
            <a:br>
              <a:rPr lang="pl-PL" sz="8000" dirty="0">
                <a:solidFill>
                  <a:schemeClr val="accent1">
                    <a:lumMod val="75000"/>
                  </a:schemeClr>
                </a:solidFill>
              </a:rPr>
            </a:br>
            <a:r>
              <a:rPr lang="pl-PL" sz="8000" dirty="0">
                <a:solidFill>
                  <a:schemeClr val="accent1">
                    <a:lumMod val="75000"/>
                  </a:schemeClr>
                </a:solidFill>
              </a:rPr>
              <a:t>droga ku lepszej </a:t>
            </a:r>
            <a:r>
              <a:rPr lang="pl-PL" sz="8000" dirty="0" smtClean="0">
                <a:solidFill>
                  <a:schemeClr val="accent1">
                    <a:lumMod val="75000"/>
                  </a:schemeClr>
                </a:solidFill>
              </a:rPr>
              <a:t>przyszłośc</a:t>
            </a:r>
            <a:r>
              <a:rPr lang="pl-PL" sz="9600" dirty="0" smtClean="0">
                <a:solidFill>
                  <a:schemeClr val="accent1">
                    <a:lumMod val="75000"/>
                  </a:schemeClr>
                </a:solidFill>
              </a:rPr>
              <a:t>i”</a:t>
            </a:r>
            <a:endParaRPr lang="pl-PL" sz="2800" dirty="0">
              <a:solidFill>
                <a:schemeClr val="accent1">
                  <a:lumMod val="75000"/>
                </a:schemeClr>
              </a:solidFill>
            </a:endParaRPr>
          </a:p>
        </p:txBody>
      </p:sp>
      <p:sp>
        <p:nvSpPr>
          <p:cNvPr id="3" name="Podtytuł 2">
            <a:extLst>
              <a:ext uri="{FF2B5EF4-FFF2-40B4-BE49-F238E27FC236}">
                <a16:creationId xmlns="" xmlns:a16="http://schemas.microsoft.com/office/drawing/2014/main" id="{EE95E52D-5B36-7383-D9F7-8A8A3F87100E}"/>
              </a:ext>
            </a:extLst>
          </p:cNvPr>
          <p:cNvSpPr>
            <a:spLocks noGrp="1"/>
          </p:cNvSpPr>
          <p:nvPr>
            <p:ph type="subTitle" idx="1"/>
          </p:nvPr>
        </p:nvSpPr>
        <p:spPr>
          <a:xfrm flipV="1">
            <a:off x="2509284" y="7641620"/>
            <a:ext cx="8158716" cy="45719"/>
          </a:xfrm>
        </p:spPr>
        <p:txBody>
          <a:bodyPr>
            <a:normAutofit fontScale="25000" lnSpcReduction="20000"/>
          </a:bodyPr>
          <a:lstStyle/>
          <a:p>
            <a:endParaRPr lang="pl-PL" dirty="0"/>
          </a:p>
        </p:txBody>
      </p:sp>
      <p:pic>
        <p:nvPicPr>
          <p:cNvPr id="1028" name="Picture 4" descr="Szkoła Podstawowa nr 1 w Chodzieży - Erasmus Plus">
            <a:extLst>
              <a:ext uri="{FF2B5EF4-FFF2-40B4-BE49-F238E27FC236}">
                <a16:creationId xmlns="" xmlns:a16="http://schemas.microsoft.com/office/drawing/2014/main" id="{4DEA1525-C047-3DD4-E3ED-BBAF7D213F58}"/>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57448" y="372141"/>
            <a:ext cx="3269216" cy="1753117"/>
          </a:xfrm>
          <a:prstGeom prst="rect">
            <a:avLst/>
          </a:prstGeom>
          <a:noFill/>
          <a:ln>
            <a:solidFill>
              <a:schemeClr val="bg1"/>
            </a:solidFill>
          </a:ln>
          <a:effectLst>
            <a:glow rad="228600">
              <a:schemeClr val="accent2">
                <a:satMod val="175000"/>
                <a:alpha val="40000"/>
              </a:schemeClr>
            </a:glow>
            <a:outerShdw blurRad="152400" dist="317500" dir="5400000" sx="90000" sy="-19000" rotWithShape="0">
              <a:prstClr val="black">
                <a:alpha val="15000"/>
              </a:prstClr>
            </a:outerShdw>
          </a:effectLst>
          <a:scene3d>
            <a:camera prst="isometricOffAxis1Right"/>
            <a:lightRig rig="threePt" dir="t"/>
          </a:scene3d>
          <a:sp3d>
            <a:bevelT w="139700" h="139700" prst="divot"/>
          </a:sp3d>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649368989"/>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028"/>
                                        </p:tgtEl>
                                        <p:attrNameLst>
                                          <p:attrName>r</p:attrName>
                                        </p:attrNameLst>
                                      </p:cBhvr>
                                    </p:animRot>
                                    <p:animRot by="-240000">
                                      <p:cBhvr>
                                        <p:cTn id="7" dur="200" fill="hold">
                                          <p:stCondLst>
                                            <p:cond delay="200"/>
                                          </p:stCondLst>
                                        </p:cTn>
                                        <p:tgtEl>
                                          <p:spTgt spid="1028"/>
                                        </p:tgtEl>
                                        <p:attrNameLst>
                                          <p:attrName>r</p:attrName>
                                        </p:attrNameLst>
                                      </p:cBhvr>
                                    </p:animRot>
                                    <p:animRot by="240000">
                                      <p:cBhvr>
                                        <p:cTn id="8" dur="200" fill="hold">
                                          <p:stCondLst>
                                            <p:cond delay="400"/>
                                          </p:stCondLst>
                                        </p:cTn>
                                        <p:tgtEl>
                                          <p:spTgt spid="1028"/>
                                        </p:tgtEl>
                                        <p:attrNameLst>
                                          <p:attrName>r</p:attrName>
                                        </p:attrNameLst>
                                      </p:cBhvr>
                                    </p:animRot>
                                    <p:animRot by="-240000">
                                      <p:cBhvr>
                                        <p:cTn id="9" dur="200" fill="hold">
                                          <p:stCondLst>
                                            <p:cond delay="600"/>
                                          </p:stCondLst>
                                        </p:cTn>
                                        <p:tgtEl>
                                          <p:spTgt spid="1028"/>
                                        </p:tgtEl>
                                        <p:attrNameLst>
                                          <p:attrName>r</p:attrName>
                                        </p:attrNameLst>
                                      </p:cBhvr>
                                    </p:animRot>
                                    <p:animRot by="120000">
                                      <p:cBhvr>
                                        <p:cTn id="10" dur="200" fill="hold">
                                          <p:stCondLst>
                                            <p:cond delay="800"/>
                                          </p:stCondLst>
                                        </p:cTn>
                                        <p:tgtEl>
                                          <p:spTgt spid="10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B701F4A3-A7A7-C94B-0505-A746A469965D}"/>
              </a:ext>
            </a:extLst>
          </p:cNvPr>
          <p:cNvSpPr>
            <a:spLocks noGrp="1"/>
          </p:cNvSpPr>
          <p:nvPr>
            <p:ph type="title"/>
          </p:nvPr>
        </p:nvSpPr>
        <p:spPr>
          <a:xfrm>
            <a:off x="391887" y="365125"/>
            <a:ext cx="8103528" cy="3685880"/>
          </a:xfrm>
        </p:spPr>
        <p:txBody>
          <a:bodyPr>
            <a:normAutofit fontScale="90000"/>
          </a:bodyPr>
          <a:lstStyle/>
          <a:p>
            <a:pPr algn="ctr"/>
            <a:r>
              <a:rPr lang="pl-PL" sz="4400" b="1" i="0" dirty="0">
                <a:effectLst/>
                <a:latin typeface="Times New Roman" pitchFamily="18" charset="0"/>
                <a:cs typeface="Times New Roman" pitchFamily="18" charset="0"/>
              </a:rPr>
              <a:t>Uczniowie PZS w Łopusznie po raz kolejny </a:t>
            </a:r>
            <a:r>
              <a:rPr lang="pl-PL" sz="4400" b="1" i="0" dirty="0" smtClean="0">
                <a:effectLst/>
                <a:latin typeface="Times New Roman" pitchFamily="18" charset="0"/>
                <a:cs typeface="Times New Roman" pitchFamily="18" charset="0"/>
              </a:rPr>
              <a:t>wyruszyli </a:t>
            </a:r>
            <a:r>
              <a:rPr lang="pl-PL" sz="4400" b="1" i="0" dirty="0">
                <a:effectLst/>
                <a:latin typeface="Times New Roman" pitchFamily="18" charset="0"/>
                <a:cs typeface="Times New Roman" pitchFamily="18" charset="0"/>
              </a:rPr>
              <a:t>w </a:t>
            </a:r>
            <a:r>
              <a:rPr lang="pl-PL" sz="4400" b="1" i="0" dirty="0" smtClean="0">
                <a:effectLst/>
                <a:latin typeface="Times New Roman" pitchFamily="18" charset="0"/>
                <a:cs typeface="Times New Roman" pitchFamily="18" charset="0"/>
              </a:rPr>
              <a:t>świat, by </a:t>
            </a:r>
            <a:r>
              <a:rPr lang="pl-PL" sz="4400" b="1" i="0" dirty="0">
                <a:effectLst/>
                <a:latin typeface="Times New Roman" pitchFamily="18" charset="0"/>
                <a:cs typeface="Times New Roman" pitchFamily="18" charset="0"/>
              </a:rPr>
              <a:t>zdobywać nowe doświadczenia</a:t>
            </a:r>
            <a:r>
              <a:rPr lang="pl-PL" sz="4400" b="1" i="0" dirty="0" smtClean="0">
                <a:effectLst/>
                <a:latin typeface="Times New Roman" pitchFamily="18" charset="0"/>
                <a:cs typeface="Times New Roman" pitchFamily="18" charset="0"/>
              </a:rPr>
              <a:t>, poszerzać swoje horyzonty, </a:t>
            </a:r>
            <a:r>
              <a:rPr lang="pl-PL" sz="4400" b="1" i="0" dirty="0">
                <a:effectLst/>
                <a:latin typeface="Times New Roman" pitchFamily="18" charset="0"/>
                <a:cs typeface="Times New Roman" pitchFamily="18" charset="0"/>
              </a:rPr>
              <a:t>poznawać </a:t>
            </a:r>
            <a:r>
              <a:rPr lang="pl-PL" sz="4400" b="1" dirty="0">
                <a:latin typeface="Times New Roman" pitchFamily="18" charset="0"/>
                <a:cs typeface="Times New Roman" pitchFamily="18" charset="0"/>
              </a:rPr>
              <a:t>nowych </a:t>
            </a:r>
            <a:r>
              <a:rPr lang="pl-PL" sz="4400" b="1" i="0" dirty="0" smtClean="0">
                <a:effectLst/>
                <a:latin typeface="Times New Roman" pitchFamily="18" charset="0"/>
                <a:cs typeface="Times New Roman" pitchFamily="18" charset="0"/>
              </a:rPr>
              <a:t>ludzi i </a:t>
            </a:r>
            <a:r>
              <a:rPr lang="pl-PL" sz="4400" b="1" i="0" dirty="0">
                <a:effectLst/>
                <a:latin typeface="Times New Roman" pitchFamily="18" charset="0"/>
                <a:cs typeface="Times New Roman" pitchFamily="18" charset="0"/>
              </a:rPr>
              <a:t>inne </a:t>
            </a:r>
            <a:r>
              <a:rPr lang="pl-PL" sz="4400" b="1" i="0" dirty="0" smtClean="0">
                <a:effectLst/>
                <a:latin typeface="Times New Roman" pitchFamily="18" charset="0"/>
                <a:cs typeface="Times New Roman" pitchFamily="18" charset="0"/>
              </a:rPr>
              <a:t>kultury. </a:t>
            </a:r>
            <a:br>
              <a:rPr lang="pl-PL" sz="4400" b="1" i="0" dirty="0" smtClean="0">
                <a:effectLst/>
                <a:latin typeface="Times New Roman" pitchFamily="18" charset="0"/>
                <a:cs typeface="Times New Roman" pitchFamily="18" charset="0"/>
              </a:rPr>
            </a:br>
            <a:endParaRPr lang="pl-PL" sz="4400" b="1" dirty="0">
              <a:latin typeface="Times New Roman" pitchFamily="18" charset="0"/>
              <a:cs typeface="Times New Roman" pitchFamily="18" charset="0"/>
            </a:endParaRPr>
          </a:p>
        </p:txBody>
      </p:sp>
      <p:sp>
        <p:nvSpPr>
          <p:cNvPr id="3" name="Symbol zastępczy zawartości 2">
            <a:extLst>
              <a:ext uri="{FF2B5EF4-FFF2-40B4-BE49-F238E27FC236}">
                <a16:creationId xmlns="" xmlns:a16="http://schemas.microsoft.com/office/drawing/2014/main" id="{7B3F4F3F-9470-603B-6252-650DFD8C669F}"/>
              </a:ext>
            </a:extLst>
          </p:cNvPr>
          <p:cNvSpPr>
            <a:spLocks noGrp="1"/>
          </p:cNvSpPr>
          <p:nvPr>
            <p:ph idx="1"/>
          </p:nvPr>
        </p:nvSpPr>
        <p:spPr>
          <a:xfrm>
            <a:off x="3352800" y="7587343"/>
            <a:ext cx="8001000" cy="1001486"/>
          </a:xfrm>
        </p:spPr>
        <p:txBody>
          <a:bodyPr>
            <a:normAutofit fontScale="92500" lnSpcReduction="20000"/>
          </a:bodyPr>
          <a:lstStyle/>
          <a:p>
            <a:pPr marL="0" indent="0" algn="ctr">
              <a:buNone/>
            </a:pPr>
            <a:endParaRPr lang="pl-PL" sz="7200" dirty="0"/>
          </a:p>
        </p:txBody>
      </p:sp>
      <p:pic>
        <p:nvPicPr>
          <p:cNvPr id="10242" name="Picture 2" descr="Szkoła Podstawowa nr 1 w Chodzieży - Erasmus Plus">
            <a:extLst>
              <a:ext uri="{FF2B5EF4-FFF2-40B4-BE49-F238E27FC236}">
                <a16:creationId xmlns="" xmlns:a16="http://schemas.microsoft.com/office/drawing/2014/main" id="{EEA2DA9A-4173-E8E9-9BE1-65B4765DFA4F}"/>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443870" y="4812246"/>
            <a:ext cx="2271823" cy="1218265"/>
          </a:xfrm>
          <a:prstGeom prst="rect">
            <a:avLst/>
          </a:prstGeom>
          <a:noFill/>
          <a:extLst>
            <a:ext uri="{909E8E84-426E-40DD-AFC4-6F175D3DCCD1}">
              <a14:hiddenFill xmlns="" xmlns:a14="http://schemas.microsoft.com/office/drawing/2010/main">
                <a:solidFill>
                  <a:srgbClr val="FFFFFF"/>
                </a:solidFill>
              </a14:hiddenFill>
            </a:ext>
          </a:extLst>
        </p:spPr>
      </p:pic>
      <p:sp>
        <p:nvSpPr>
          <p:cNvPr id="6" name="pole tekstowe 5">
            <a:extLst>
              <a:ext uri="{FF2B5EF4-FFF2-40B4-BE49-F238E27FC236}">
                <a16:creationId xmlns="" xmlns:a16="http://schemas.microsoft.com/office/drawing/2014/main" id="{BD76DE2F-F19E-77ED-9D23-683585A67F11}"/>
              </a:ext>
            </a:extLst>
          </p:cNvPr>
          <p:cNvSpPr txBox="1"/>
          <p:nvPr/>
        </p:nvSpPr>
        <p:spPr>
          <a:xfrm>
            <a:off x="625642" y="4993105"/>
            <a:ext cx="4169641" cy="1154162"/>
          </a:xfrm>
          <a:prstGeom prst="rect">
            <a:avLst/>
          </a:prstGeom>
          <a:noFill/>
        </p:spPr>
        <p:txBody>
          <a:bodyPr wrap="square">
            <a:spAutoFit/>
          </a:bodyPr>
          <a:lstStyle/>
          <a:p>
            <a:r>
              <a:rPr lang="pl-PL" sz="2300" dirty="0">
                <a:solidFill>
                  <a:schemeClr val="accent2">
                    <a:lumMod val="75000"/>
                  </a:schemeClr>
                </a:solidFill>
                <a:latin typeface="Times New Roman" pitchFamily="18" charset="0"/>
                <a:cs typeface="Times New Roman" pitchFamily="18" charset="0"/>
              </a:rPr>
              <a:t>https://www.facebook.com/100014972801373/videos/421007022914007/</a:t>
            </a:r>
          </a:p>
        </p:txBody>
      </p:sp>
    </p:spTree>
    <p:extLst>
      <p:ext uri="{BB962C8B-B14F-4D97-AF65-F5344CB8AC3E}">
        <p14:creationId xmlns="" xmlns:p14="http://schemas.microsoft.com/office/powerpoint/2010/main" val="223831360"/>
      </p:ext>
    </p:extLst>
  </p:cSld>
  <p:clrMapOvr>
    <a:masterClrMapping/>
  </p:clrMapOvr>
  <mc:AlternateContent xmlns:mc="http://schemas.openxmlformats.org/markup-compatibility/2006">
    <mc:Choice xmlns="" xmlns:p14="http://schemas.microsoft.com/office/powerpoint/2010/main" Requires="p14">
      <p:transition spd="slow" p14:dur="2000">
        <p14:prism isContent="1"/>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AB4E6913-33C6-9754-FFE4-8054D7E847DA}"/>
              </a:ext>
            </a:extLst>
          </p:cNvPr>
          <p:cNvSpPr>
            <a:spLocks noGrp="1"/>
          </p:cNvSpPr>
          <p:nvPr>
            <p:ph type="title"/>
          </p:nvPr>
        </p:nvSpPr>
        <p:spPr>
          <a:xfrm>
            <a:off x="292397" y="95693"/>
            <a:ext cx="10131425" cy="701750"/>
          </a:xfrm>
        </p:spPr>
        <p:txBody>
          <a:bodyPr/>
          <a:lstStyle/>
          <a:p>
            <a:pPr algn="ctr"/>
            <a:r>
              <a:rPr lang="pl-PL" b="1" dirty="0">
                <a:latin typeface="Times New Roman" pitchFamily="18" charset="0"/>
                <a:cs typeface="Times New Roman" pitchFamily="18" charset="0"/>
              </a:rPr>
              <a:t>Realizacja </a:t>
            </a:r>
            <a:r>
              <a:rPr lang="pl-PL" b="1" dirty="0" smtClean="0">
                <a:latin typeface="Times New Roman" pitchFamily="18" charset="0"/>
                <a:cs typeface="Times New Roman" pitchFamily="18" charset="0"/>
              </a:rPr>
              <a:t>praktyk</a:t>
            </a:r>
            <a:endParaRPr lang="pl-PL" b="1" dirty="0">
              <a:latin typeface="Times New Roman" pitchFamily="18" charset="0"/>
              <a:cs typeface="Times New Roman" pitchFamily="18" charset="0"/>
            </a:endParaRPr>
          </a:p>
        </p:txBody>
      </p:sp>
      <p:sp>
        <p:nvSpPr>
          <p:cNvPr id="3" name="Symbol zastępczy zawartości 2">
            <a:extLst>
              <a:ext uri="{FF2B5EF4-FFF2-40B4-BE49-F238E27FC236}">
                <a16:creationId xmlns="" xmlns:a16="http://schemas.microsoft.com/office/drawing/2014/main" id="{6D4E653B-8FD3-CC3A-2E10-8574398863F6}"/>
              </a:ext>
            </a:extLst>
          </p:cNvPr>
          <p:cNvSpPr>
            <a:spLocks noGrp="1"/>
          </p:cNvSpPr>
          <p:nvPr>
            <p:ph idx="1"/>
          </p:nvPr>
        </p:nvSpPr>
        <p:spPr>
          <a:xfrm>
            <a:off x="122275" y="1022684"/>
            <a:ext cx="11909304" cy="2762508"/>
          </a:xfrm>
        </p:spPr>
        <p:txBody>
          <a:bodyPr>
            <a:normAutofit/>
          </a:bodyPr>
          <a:lstStyle/>
          <a:p>
            <a:pPr marL="0" indent="0"/>
            <a:r>
              <a:rPr lang="pl-PL" b="0" i="0" dirty="0" smtClean="0">
                <a:solidFill>
                  <a:schemeClr val="accent1">
                    <a:lumMod val="50000"/>
                  </a:schemeClr>
                </a:solidFill>
                <a:effectLst/>
                <a:latin typeface="Times New Roman" pitchFamily="18" charset="0"/>
                <a:cs typeface="Times New Roman" pitchFamily="18" charset="0"/>
              </a:rPr>
              <a:t> </a:t>
            </a:r>
            <a:r>
              <a:rPr lang="pl-PL" b="1" i="0" dirty="0" smtClean="0">
                <a:solidFill>
                  <a:schemeClr val="accent1">
                    <a:lumMod val="50000"/>
                  </a:schemeClr>
                </a:solidFill>
                <a:effectLst/>
                <a:latin typeface="Times New Roman" pitchFamily="18" charset="0"/>
                <a:cs typeface="Times New Roman" pitchFamily="18" charset="0"/>
              </a:rPr>
              <a:t>Technicy </a:t>
            </a:r>
            <a:r>
              <a:rPr lang="pl-PL" b="1" i="0" dirty="0">
                <a:solidFill>
                  <a:schemeClr val="accent1">
                    <a:lumMod val="50000"/>
                  </a:schemeClr>
                </a:solidFill>
                <a:effectLst/>
                <a:latin typeface="Times New Roman" pitchFamily="18" charset="0"/>
                <a:cs typeface="Times New Roman" pitchFamily="18" charset="0"/>
              </a:rPr>
              <a:t>reklamy </a:t>
            </a:r>
            <a:r>
              <a:rPr lang="pl-PL" b="0" i="0" dirty="0">
                <a:solidFill>
                  <a:schemeClr val="accent1">
                    <a:lumMod val="50000"/>
                  </a:schemeClr>
                </a:solidFill>
                <a:effectLst/>
                <a:latin typeface="Times New Roman" pitchFamily="18" charset="0"/>
                <a:cs typeface="Times New Roman" pitchFamily="18" charset="0"/>
              </a:rPr>
              <a:t>wykonywali ogłoszenia hotelu ,,</a:t>
            </a:r>
            <a:r>
              <a:rPr lang="pl-PL" b="0" i="0" dirty="0" smtClean="0">
                <a:solidFill>
                  <a:schemeClr val="accent1">
                    <a:lumMod val="50000"/>
                  </a:schemeClr>
                </a:solidFill>
                <a:effectLst/>
                <a:latin typeface="Times New Roman" pitchFamily="18" charset="0"/>
                <a:cs typeface="Times New Roman" pitchFamily="18" charset="0"/>
              </a:rPr>
              <a:t>Jazz” </a:t>
            </a:r>
            <a:r>
              <a:rPr lang="pl-PL" b="0" i="0" dirty="0">
                <a:solidFill>
                  <a:schemeClr val="accent1">
                    <a:lumMod val="50000"/>
                  </a:schemeClr>
                </a:solidFill>
                <a:effectLst/>
                <a:latin typeface="Times New Roman" pitchFamily="18" charset="0"/>
                <a:cs typeface="Times New Roman" pitchFamily="18" charset="0"/>
              </a:rPr>
              <a:t>na stronę internetową. </a:t>
            </a:r>
            <a:endParaRPr lang="pl-PL" b="0" i="0" dirty="0" smtClean="0">
              <a:solidFill>
                <a:schemeClr val="accent1">
                  <a:lumMod val="50000"/>
                </a:schemeClr>
              </a:solidFill>
              <a:effectLst/>
              <a:latin typeface="Times New Roman" pitchFamily="18" charset="0"/>
              <a:cs typeface="Times New Roman" pitchFamily="18" charset="0"/>
            </a:endParaRPr>
          </a:p>
          <a:p>
            <a:pPr marL="0" indent="0"/>
            <a:r>
              <a:rPr lang="pl-PL" dirty="0" smtClean="0">
                <a:solidFill>
                  <a:schemeClr val="accent1">
                    <a:lumMod val="50000"/>
                  </a:schemeClr>
                </a:solidFill>
                <a:latin typeface="Times New Roman" pitchFamily="18" charset="0"/>
                <a:cs typeface="Times New Roman" pitchFamily="18" charset="0"/>
              </a:rPr>
              <a:t> </a:t>
            </a:r>
            <a:r>
              <a:rPr lang="pl-PL" b="0" i="0" dirty="0" smtClean="0">
                <a:solidFill>
                  <a:schemeClr val="accent1">
                    <a:lumMod val="50000"/>
                  </a:schemeClr>
                </a:solidFill>
                <a:effectLst/>
                <a:latin typeface="Times New Roman" pitchFamily="18" charset="0"/>
                <a:cs typeface="Times New Roman" pitchFamily="18" charset="0"/>
              </a:rPr>
              <a:t>Uczniowie </a:t>
            </a:r>
            <a:r>
              <a:rPr lang="pl-PL" b="0" i="0" dirty="0">
                <a:solidFill>
                  <a:schemeClr val="accent1">
                    <a:lumMod val="50000"/>
                  </a:schemeClr>
                </a:solidFill>
                <a:effectLst/>
                <a:latin typeface="Times New Roman" pitchFamily="18" charset="0"/>
                <a:cs typeface="Times New Roman" pitchFamily="18" charset="0"/>
              </a:rPr>
              <a:t>kierunku </a:t>
            </a:r>
            <a:r>
              <a:rPr lang="pl-PL" b="1" i="0" dirty="0">
                <a:solidFill>
                  <a:schemeClr val="accent1">
                    <a:lumMod val="50000"/>
                  </a:schemeClr>
                </a:solidFill>
                <a:effectLst/>
                <a:latin typeface="Times New Roman" pitchFamily="18" charset="0"/>
                <a:cs typeface="Times New Roman" pitchFamily="18" charset="0"/>
              </a:rPr>
              <a:t>technik żywienia i usług gastronomiczny</a:t>
            </a:r>
            <a:r>
              <a:rPr lang="pl-PL" b="0" i="0" dirty="0">
                <a:solidFill>
                  <a:schemeClr val="accent1">
                    <a:lumMod val="50000"/>
                  </a:schemeClr>
                </a:solidFill>
                <a:effectLst/>
                <a:latin typeface="Times New Roman" pitchFamily="18" charset="0"/>
                <a:cs typeface="Times New Roman" pitchFamily="18" charset="0"/>
              </a:rPr>
              <a:t>ch przygotowywali potrawy i napoje według </a:t>
            </a:r>
            <a:r>
              <a:rPr lang="pl-PL" b="0" i="0" dirty="0" smtClean="0">
                <a:solidFill>
                  <a:schemeClr val="accent1">
                    <a:lumMod val="50000"/>
                  </a:schemeClr>
                </a:solidFill>
                <a:effectLst/>
                <a:latin typeface="Times New Roman" pitchFamily="18" charset="0"/>
                <a:cs typeface="Times New Roman" pitchFamily="18" charset="0"/>
              </a:rPr>
              <a:t>receptury szefa kuchni</a:t>
            </a:r>
            <a:r>
              <a:rPr lang="pl-PL" dirty="0" smtClean="0">
                <a:solidFill>
                  <a:schemeClr val="accent1">
                    <a:lumMod val="50000"/>
                  </a:schemeClr>
                </a:solidFill>
                <a:latin typeface="Times New Roman" pitchFamily="18" charset="0"/>
                <a:cs typeface="Times New Roman" pitchFamily="18" charset="0"/>
              </a:rPr>
              <a:t>.</a:t>
            </a:r>
          </a:p>
          <a:p>
            <a:pPr marL="0" indent="0">
              <a:spcBef>
                <a:spcPts val="0"/>
              </a:spcBef>
            </a:pPr>
            <a:r>
              <a:rPr lang="pl-PL" dirty="0" smtClean="0">
                <a:solidFill>
                  <a:schemeClr val="accent1">
                    <a:lumMod val="50000"/>
                  </a:schemeClr>
                </a:solidFill>
                <a:latin typeface="Times New Roman" pitchFamily="18" charset="0"/>
                <a:cs typeface="Times New Roman" pitchFamily="18" charset="0"/>
              </a:rPr>
              <a:t>  </a:t>
            </a:r>
            <a:r>
              <a:rPr lang="pl-PL" b="1" i="0" dirty="0" smtClean="0">
                <a:solidFill>
                  <a:schemeClr val="accent1">
                    <a:lumMod val="50000"/>
                  </a:schemeClr>
                </a:solidFill>
                <a:effectLst/>
                <a:latin typeface="Times New Roman" pitchFamily="18" charset="0"/>
                <a:cs typeface="Times New Roman" pitchFamily="18" charset="0"/>
              </a:rPr>
              <a:t>Technicy informatycy </a:t>
            </a:r>
            <a:r>
              <a:rPr lang="pl-PL" b="0" i="0" dirty="0">
                <a:solidFill>
                  <a:schemeClr val="accent1">
                    <a:lumMod val="50000"/>
                  </a:schemeClr>
                </a:solidFill>
                <a:effectLst/>
                <a:latin typeface="Times New Roman" pitchFamily="18" charset="0"/>
                <a:cs typeface="Times New Roman" pitchFamily="18" charset="0"/>
              </a:rPr>
              <a:t>tworzyli strony HTML i CSS, projektowali </a:t>
            </a:r>
            <a:r>
              <a:rPr lang="pl-PL" b="0" i="0" dirty="0" smtClean="0">
                <a:solidFill>
                  <a:schemeClr val="accent1">
                    <a:lumMod val="50000"/>
                  </a:schemeClr>
                </a:solidFill>
                <a:effectLst/>
                <a:latin typeface="Times New Roman" pitchFamily="18" charset="0"/>
                <a:cs typeface="Times New Roman" pitchFamily="18" charset="0"/>
              </a:rPr>
              <a:t>3D, naprawiali </a:t>
            </a:r>
            <a:r>
              <a:rPr lang="pl-PL" b="0" i="0" dirty="0">
                <a:solidFill>
                  <a:schemeClr val="accent1">
                    <a:lumMod val="50000"/>
                  </a:schemeClr>
                </a:solidFill>
                <a:effectLst/>
                <a:latin typeface="Times New Roman" pitchFamily="18" charset="0"/>
                <a:cs typeface="Times New Roman" pitchFamily="18" charset="0"/>
              </a:rPr>
              <a:t>urządzenia </a:t>
            </a:r>
            <a:r>
              <a:rPr lang="pl-PL" b="0" i="0" dirty="0" smtClean="0">
                <a:solidFill>
                  <a:schemeClr val="accent1">
                    <a:lumMod val="50000"/>
                  </a:schemeClr>
                </a:solidFill>
                <a:effectLst/>
                <a:latin typeface="Times New Roman" pitchFamily="18" charset="0"/>
                <a:cs typeface="Times New Roman" pitchFamily="18" charset="0"/>
              </a:rPr>
              <a:t>komputerowe</a:t>
            </a:r>
          </a:p>
          <a:p>
            <a:pPr marL="0" indent="0">
              <a:spcBef>
                <a:spcPts val="0"/>
              </a:spcBef>
              <a:buNone/>
            </a:pPr>
            <a:r>
              <a:rPr lang="pl-PL" dirty="0" smtClean="0">
                <a:solidFill>
                  <a:schemeClr val="accent1">
                    <a:lumMod val="50000"/>
                  </a:schemeClr>
                </a:solidFill>
                <a:latin typeface="Times New Roman" pitchFamily="18" charset="0"/>
                <a:cs typeface="Times New Roman" pitchFamily="18" charset="0"/>
              </a:rPr>
              <a:t> oraz zajmowali się ich konserwacją.</a:t>
            </a:r>
            <a:r>
              <a:rPr lang="pl-PL" b="0" i="0" dirty="0" smtClean="0">
                <a:solidFill>
                  <a:schemeClr val="accent1">
                    <a:lumMod val="50000"/>
                  </a:schemeClr>
                </a:solidFill>
                <a:effectLst/>
                <a:latin typeface="Times New Roman" pitchFamily="18" charset="0"/>
                <a:cs typeface="Times New Roman" pitchFamily="18" charset="0"/>
              </a:rPr>
              <a:t> </a:t>
            </a:r>
          </a:p>
          <a:p>
            <a:pPr marL="0" indent="0"/>
            <a:r>
              <a:rPr lang="pl-PL" b="1" i="0" dirty="0" smtClean="0">
                <a:solidFill>
                  <a:schemeClr val="accent1">
                    <a:lumMod val="50000"/>
                  </a:schemeClr>
                </a:solidFill>
                <a:effectLst/>
                <a:latin typeface="Times New Roman" pitchFamily="18" charset="0"/>
                <a:cs typeface="Times New Roman" pitchFamily="18" charset="0"/>
              </a:rPr>
              <a:t>Hotelarze</a:t>
            </a:r>
            <a:r>
              <a:rPr lang="pl-PL" b="0" i="0" dirty="0" smtClean="0">
                <a:solidFill>
                  <a:schemeClr val="accent1">
                    <a:lumMod val="50000"/>
                  </a:schemeClr>
                </a:solidFill>
                <a:effectLst/>
                <a:latin typeface="Times New Roman" pitchFamily="18" charset="0"/>
                <a:cs typeface="Times New Roman" pitchFamily="18" charset="0"/>
              </a:rPr>
              <a:t> </a:t>
            </a:r>
            <a:r>
              <a:rPr lang="pl-PL" b="0" i="0" dirty="0">
                <a:solidFill>
                  <a:schemeClr val="accent1">
                    <a:lumMod val="50000"/>
                  </a:schemeClr>
                </a:solidFill>
                <a:effectLst/>
                <a:latin typeface="Times New Roman" pitchFamily="18" charset="0"/>
                <a:cs typeface="Times New Roman" pitchFamily="18" charset="0"/>
              </a:rPr>
              <a:t>zostali zapoznani ze strukturą organizacyjną hotelu i procesem obsługi klienta. </a:t>
            </a:r>
            <a:r>
              <a:rPr lang="pl-PL" dirty="0" smtClean="0">
                <a:solidFill>
                  <a:schemeClr val="accent1">
                    <a:lumMod val="50000"/>
                  </a:schemeClr>
                </a:solidFill>
                <a:latin typeface="Times New Roman" pitchFamily="18" charset="0"/>
                <a:cs typeface="Times New Roman" pitchFamily="18" charset="0"/>
              </a:rPr>
              <a:t>W</a:t>
            </a:r>
            <a:r>
              <a:rPr lang="pl-PL" b="0" i="0" dirty="0" smtClean="0">
                <a:solidFill>
                  <a:schemeClr val="accent1">
                    <a:lumMod val="50000"/>
                  </a:schemeClr>
                </a:solidFill>
                <a:effectLst/>
                <a:latin typeface="Times New Roman" pitchFamily="18" charset="0"/>
                <a:cs typeface="Times New Roman" pitchFamily="18" charset="0"/>
              </a:rPr>
              <a:t>zięli </a:t>
            </a:r>
            <a:r>
              <a:rPr lang="pl-PL" b="0" i="0" dirty="0">
                <a:solidFill>
                  <a:schemeClr val="accent1">
                    <a:lumMod val="50000"/>
                  </a:schemeClr>
                </a:solidFill>
                <a:effectLst/>
                <a:latin typeface="Times New Roman" pitchFamily="18" charset="0"/>
                <a:cs typeface="Times New Roman" pitchFamily="18" charset="0"/>
              </a:rPr>
              <a:t>udział w szkoleniach barmańskich, </a:t>
            </a:r>
            <a:r>
              <a:rPr lang="pl-PL" b="0" i="0" dirty="0" err="1">
                <a:solidFill>
                  <a:schemeClr val="accent1">
                    <a:lumMod val="50000"/>
                  </a:schemeClr>
                </a:solidFill>
                <a:effectLst/>
                <a:latin typeface="Times New Roman" pitchFamily="18" charset="0"/>
                <a:cs typeface="Times New Roman" pitchFamily="18" charset="0"/>
              </a:rPr>
              <a:t>baristycznych</a:t>
            </a:r>
            <a:r>
              <a:rPr lang="pl-PL" b="0" i="0" dirty="0">
                <a:solidFill>
                  <a:schemeClr val="accent1">
                    <a:lumMod val="50000"/>
                  </a:schemeClr>
                </a:solidFill>
                <a:effectLst/>
                <a:latin typeface="Times New Roman" pitchFamily="18" charset="0"/>
                <a:cs typeface="Times New Roman" pitchFamily="18" charset="0"/>
              </a:rPr>
              <a:t> i </a:t>
            </a:r>
            <a:r>
              <a:rPr lang="pl-PL" b="0" i="0" dirty="0" smtClean="0">
                <a:solidFill>
                  <a:schemeClr val="accent1">
                    <a:lumMod val="50000"/>
                  </a:schemeClr>
                </a:solidFill>
                <a:effectLst/>
                <a:latin typeface="Times New Roman" pitchFamily="18" charset="0"/>
                <a:cs typeface="Times New Roman" pitchFamily="18" charset="0"/>
              </a:rPr>
              <a:t>szkoleniu z </a:t>
            </a:r>
            <a:r>
              <a:rPr lang="pl-PL" b="0" i="0" dirty="0">
                <a:solidFill>
                  <a:schemeClr val="accent1">
                    <a:lumMod val="50000"/>
                  </a:schemeClr>
                </a:solidFill>
                <a:effectLst/>
                <a:latin typeface="Times New Roman" pitchFamily="18" charset="0"/>
                <a:cs typeface="Times New Roman" pitchFamily="18" charset="0"/>
              </a:rPr>
              <a:t>obsługi kelnerskiej.</a:t>
            </a:r>
          </a:p>
          <a:p>
            <a:endParaRPr lang="pl-PL" dirty="0"/>
          </a:p>
        </p:txBody>
      </p:sp>
      <p:pic>
        <p:nvPicPr>
          <p:cNvPr id="2050" name="Picture 2" descr="Może być zdjęciem przedstawiającym 7 osób, ludzie stoją i ludzie siedzą">
            <a:extLst>
              <a:ext uri="{FF2B5EF4-FFF2-40B4-BE49-F238E27FC236}">
                <a16:creationId xmlns="" xmlns:a16="http://schemas.microsoft.com/office/drawing/2014/main" id="{5212FFFD-1352-F10C-B353-28AA68735FD5}"/>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30619" y="4114800"/>
            <a:ext cx="5518297" cy="2288696"/>
          </a:xfrm>
          <a:prstGeom prst="rect">
            <a:avLst/>
          </a:prstGeom>
          <a:noFill/>
          <a:ln w="12700">
            <a:solidFill>
              <a:schemeClr val="bg1"/>
            </a:solidFill>
          </a:ln>
          <a:extLst>
            <a:ext uri="{909E8E84-426E-40DD-AFC4-6F175D3DCCD1}">
              <a14:hiddenFill xmlns="" xmlns:a14="http://schemas.microsoft.com/office/drawing/2010/main">
                <a:solidFill>
                  <a:srgbClr val="FFFFFF"/>
                </a:solidFill>
              </a14:hiddenFill>
            </a:ext>
          </a:extLst>
        </p:spPr>
      </p:pic>
      <p:pic>
        <p:nvPicPr>
          <p:cNvPr id="2052" name="Picture 4" descr="Może być zdjęciem przedstawiającym 3 osoby i w budynku">
            <a:extLst>
              <a:ext uri="{FF2B5EF4-FFF2-40B4-BE49-F238E27FC236}">
                <a16:creationId xmlns="" xmlns:a16="http://schemas.microsoft.com/office/drawing/2014/main" id="{BCF45AD5-F837-A5ED-6366-8265CBDB2209}"/>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243086" y="3785191"/>
            <a:ext cx="5748670" cy="2618305"/>
          </a:xfrm>
          <a:prstGeom prst="rect">
            <a:avLst/>
          </a:prstGeom>
          <a:noFill/>
          <a:ln w="12700">
            <a:solidFill>
              <a:schemeClr val="bg1"/>
            </a:solid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72177981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wipe(down)">
                                      <p:cBhvr>
                                        <p:cTn id="7" dur="580">
                                          <p:stCondLst>
                                            <p:cond delay="0"/>
                                          </p:stCondLst>
                                        </p:cTn>
                                        <p:tgtEl>
                                          <p:spTgt spid="2052"/>
                                        </p:tgtEl>
                                      </p:cBhvr>
                                    </p:animEffect>
                                    <p:anim calcmode="lin" valueType="num">
                                      <p:cBhvr>
                                        <p:cTn id="8" dur="1822" tmFilter="0,0; 0.14,0.36; 0.43,0.73; 0.71,0.91; 1.0,1.0">
                                          <p:stCondLst>
                                            <p:cond delay="0"/>
                                          </p:stCondLst>
                                        </p:cTn>
                                        <p:tgtEl>
                                          <p:spTgt spid="205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5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5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5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52"/>
                                        </p:tgtEl>
                                        <p:attrNameLst>
                                          <p:attrName>ppt_y</p:attrName>
                                        </p:attrNameLst>
                                      </p:cBhvr>
                                      <p:tavLst>
                                        <p:tav tm="0" fmla="#ppt_y-sin(pi*$)/81">
                                          <p:val>
                                            <p:fltVal val="0"/>
                                          </p:val>
                                        </p:tav>
                                        <p:tav tm="100000">
                                          <p:val>
                                            <p:fltVal val="1"/>
                                          </p:val>
                                        </p:tav>
                                      </p:tavLst>
                                    </p:anim>
                                    <p:animScale>
                                      <p:cBhvr>
                                        <p:cTn id="13" dur="26">
                                          <p:stCondLst>
                                            <p:cond delay="650"/>
                                          </p:stCondLst>
                                        </p:cTn>
                                        <p:tgtEl>
                                          <p:spTgt spid="2052"/>
                                        </p:tgtEl>
                                      </p:cBhvr>
                                      <p:to x="100000" y="60000"/>
                                    </p:animScale>
                                    <p:animScale>
                                      <p:cBhvr>
                                        <p:cTn id="14" dur="166" decel="50000">
                                          <p:stCondLst>
                                            <p:cond delay="676"/>
                                          </p:stCondLst>
                                        </p:cTn>
                                        <p:tgtEl>
                                          <p:spTgt spid="2052"/>
                                        </p:tgtEl>
                                      </p:cBhvr>
                                      <p:to x="100000" y="100000"/>
                                    </p:animScale>
                                    <p:animScale>
                                      <p:cBhvr>
                                        <p:cTn id="15" dur="26">
                                          <p:stCondLst>
                                            <p:cond delay="1312"/>
                                          </p:stCondLst>
                                        </p:cTn>
                                        <p:tgtEl>
                                          <p:spTgt spid="2052"/>
                                        </p:tgtEl>
                                      </p:cBhvr>
                                      <p:to x="100000" y="80000"/>
                                    </p:animScale>
                                    <p:animScale>
                                      <p:cBhvr>
                                        <p:cTn id="16" dur="166" decel="50000">
                                          <p:stCondLst>
                                            <p:cond delay="1338"/>
                                          </p:stCondLst>
                                        </p:cTn>
                                        <p:tgtEl>
                                          <p:spTgt spid="2052"/>
                                        </p:tgtEl>
                                      </p:cBhvr>
                                      <p:to x="100000" y="100000"/>
                                    </p:animScale>
                                    <p:animScale>
                                      <p:cBhvr>
                                        <p:cTn id="17" dur="26">
                                          <p:stCondLst>
                                            <p:cond delay="1642"/>
                                          </p:stCondLst>
                                        </p:cTn>
                                        <p:tgtEl>
                                          <p:spTgt spid="2052"/>
                                        </p:tgtEl>
                                      </p:cBhvr>
                                      <p:to x="100000" y="90000"/>
                                    </p:animScale>
                                    <p:animScale>
                                      <p:cBhvr>
                                        <p:cTn id="18" dur="166" decel="50000">
                                          <p:stCondLst>
                                            <p:cond delay="1668"/>
                                          </p:stCondLst>
                                        </p:cTn>
                                        <p:tgtEl>
                                          <p:spTgt spid="2052"/>
                                        </p:tgtEl>
                                      </p:cBhvr>
                                      <p:to x="100000" y="100000"/>
                                    </p:animScale>
                                    <p:animScale>
                                      <p:cBhvr>
                                        <p:cTn id="19" dur="26">
                                          <p:stCondLst>
                                            <p:cond delay="1808"/>
                                          </p:stCondLst>
                                        </p:cTn>
                                        <p:tgtEl>
                                          <p:spTgt spid="2052"/>
                                        </p:tgtEl>
                                      </p:cBhvr>
                                      <p:to x="100000" y="95000"/>
                                    </p:animScale>
                                    <p:animScale>
                                      <p:cBhvr>
                                        <p:cTn id="20" dur="166" decel="50000">
                                          <p:stCondLst>
                                            <p:cond delay="1834"/>
                                          </p:stCondLst>
                                        </p:cTn>
                                        <p:tgtEl>
                                          <p:spTgt spid="205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B942F22C-FD19-B165-2B21-F9053EFC96B3}"/>
              </a:ext>
            </a:extLst>
          </p:cNvPr>
          <p:cNvSpPr>
            <a:spLocks noGrp="1"/>
          </p:cNvSpPr>
          <p:nvPr>
            <p:ph type="title"/>
          </p:nvPr>
        </p:nvSpPr>
        <p:spPr>
          <a:xfrm>
            <a:off x="781495" y="625642"/>
            <a:ext cx="9240810" cy="2959769"/>
          </a:xfrm>
        </p:spPr>
        <p:txBody>
          <a:bodyPr>
            <a:noAutofit/>
          </a:bodyPr>
          <a:lstStyle/>
          <a:p>
            <a:pPr>
              <a:buFont typeface="Wingdings" pitchFamily="2" charset="2"/>
              <a:buChar char="Ø"/>
            </a:pPr>
            <a:r>
              <a:rPr lang="pl-PL" sz="2300" dirty="0" smtClean="0">
                <a:solidFill>
                  <a:schemeClr val="accent2">
                    <a:lumMod val="75000"/>
                  </a:schemeClr>
                </a:solidFill>
                <a:latin typeface="Times New Roman" pitchFamily="18" charset="0"/>
                <a:ea typeface="PMingLiU-ExtB" panose="02020500000000000000" pitchFamily="18" charset="-120"/>
                <a:cs typeface="Times New Roman" pitchFamily="18" charset="0"/>
              </a:rPr>
              <a:t> </a:t>
            </a:r>
            <a:r>
              <a:rPr lang="pl-PL" sz="2300" dirty="0" smtClean="0">
                <a:solidFill>
                  <a:schemeClr val="accent1">
                    <a:lumMod val="50000"/>
                  </a:schemeClr>
                </a:solidFill>
                <a:latin typeface="Times New Roman" pitchFamily="18" charset="0"/>
                <a:ea typeface="PMingLiU-ExtB" panose="02020500000000000000" pitchFamily="18" charset="-120"/>
                <a:cs typeface="Times New Roman" pitchFamily="18" charset="0"/>
              </a:rPr>
              <a:t>Uczniowie </a:t>
            </a:r>
            <a:r>
              <a:rPr lang="pl-PL" sz="2300" dirty="0">
                <a:solidFill>
                  <a:schemeClr val="accent1">
                    <a:lumMod val="50000"/>
                  </a:schemeClr>
                </a:solidFill>
                <a:latin typeface="Times New Roman" pitchFamily="18" charset="0"/>
                <a:ea typeface="PMingLiU-ExtB" panose="02020500000000000000" pitchFamily="18" charset="-120"/>
                <a:cs typeface="Times New Roman" pitchFamily="18" charset="0"/>
              </a:rPr>
              <a:t>kierunku </a:t>
            </a:r>
            <a:r>
              <a:rPr lang="pl-PL" sz="2300" b="1" dirty="0">
                <a:solidFill>
                  <a:schemeClr val="accent1">
                    <a:lumMod val="50000"/>
                  </a:schemeClr>
                </a:solidFill>
                <a:latin typeface="Times New Roman" pitchFamily="18" charset="0"/>
                <a:ea typeface="PMingLiU-ExtB" panose="02020500000000000000" pitchFamily="18" charset="-120"/>
                <a:cs typeface="Times New Roman" pitchFamily="18" charset="0"/>
              </a:rPr>
              <a:t>t</a:t>
            </a:r>
            <a:r>
              <a:rPr lang="pl-PL" sz="2300" b="1" i="0" dirty="0" smtClean="0">
                <a:solidFill>
                  <a:schemeClr val="accent1">
                    <a:lumMod val="50000"/>
                  </a:schemeClr>
                </a:solidFill>
                <a:effectLst/>
                <a:latin typeface="Times New Roman" pitchFamily="18" charset="0"/>
                <a:ea typeface="PMingLiU-ExtB" panose="02020500000000000000" pitchFamily="18" charset="-120"/>
                <a:cs typeface="Times New Roman" pitchFamily="18" charset="0"/>
              </a:rPr>
              <a:t>echnik </a:t>
            </a:r>
            <a:r>
              <a:rPr lang="pl-PL" sz="2300" b="1" i="0" dirty="0">
                <a:solidFill>
                  <a:schemeClr val="accent1">
                    <a:lumMod val="50000"/>
                  </a:schemeClr>
                </a:solidFill>
                <a:effectLst/>
                <a:latin typeface="Times New Roman" pitchFamily="18" charset="0"/>
                <a:ea typeface="PMingLiU-ExtB" panose="02020500000000000000" pitchFamily="18" charset="-120"/>
                <a:cs typeface="Times New Roman" pitchFamily="18" charset="0"/>
              </a:rPr>
              <a:t>reklamy </a:t>
            </a:r>
            <a:r>
              <a:rPr lang="pl-PL" sz="2300" dirty="0" smtClean="0">
                <a:solidFill>
                  <a:schemeClr val="accent1">
                    <a:lumMod val="50000"/>
                  </a:schemeClr>
                </a:solidFill>
                <a:latin typeface="Times New Roman" pitchFamily="18" charset="0"/>
                <a:ea typeface="PMingLiU-ExtB" panose="02020500000000000000" pitchFamily="18" charset="-120"/>
                <a:cs typeface="Times New Roman" pitchFamily="18" charset="0"/>
              </a:rPr>
              <a:t>odbywali praktyki</a:t>
            </a:r>
            <a:r>
              <a:rPr lang="pl-PL" sz="2300" i="0" dirty="0" smtClean="0">
                <a:solidFill>
                  <a:schemeClr val="accent1">
                    <a:lumMod val="50000"/>
                  </a:schemeClr>
                </a:solidFill>
                <a:effectLst/>
                <a:latin typeface="Times New Roman" pitchFamily="18" charset="0"/>
                <a:ea typeface="PMingLiU-ExtB" panose="02020500000000000000" pitchFamily="18" charset="-120"/>
                <a:cs typeface="Times New Roman" pitchFamily="18" charset="0"/>
              </a:rPr>
              <a:t> </a:t>
            </a:r>
            <a:r>
              <a:rPr lang="pl-PL" sz="2300" i="0" dirty="0">
                <a:solidFill>
                  <a:schemeClr val="accent1">
                    <a:lumMod val="50000"/>
                  </a:schemeClr>
                </a:solidFill>
                <a:effectLst/>
                <a:latin typeface="Times New Roman" pitchFamily="18" charset="0"/>
                <a:ea typeface="PMingLiU-ExtB" panose="02020500000000000000" pitchFamily="18" charset="-120"/>
                <a:cs typeface="Times New Roman" pitchFamily="18" charset="0"/>
              </a:rPr>
              <a:t>w redakcji lokalnej gazety ,,</a:t>
            </a:r>
            <a:r>
              <a:rPr lang="pl-PL" sz="2300" i="0" dirty="0" err="1" smtClean="0">
                <a:solidFill>
                  <a:schemeClr val="accent1">
                    <a:lumMod val="50000"/>
                  </a:schemeClr>
                </a:solidFill>
                <a:effectLst/>
                <a:latin typeface="Times New Roman" pitchFamily="18" charset="0"/>
                <a:ea typeface="PMingLiU-ExtB" panose="02020500000000000000" pitchFamily="18" charset="-120"/>
                <a:cs typeface="Times New Roman" pitchFamily="18" charset="0"/>
              </a:rPr>
              <a:t>O</a:t>
            </a:r>
            <a:r>
              <a:rPr lang="pl-PL" sz="2400" dirty="0" err="1" smtClean="0">
                <a:solidFill>
                  <a:schemeClr val="accent1">
                    <a:lumMod val="50000"/>
                  </a:schemeClr>
                </a:solidFill>
                <a:latin typeface="Times New Roman" pitchFamily="18" charset="0"/>
                <a:cs typeface="Times New Roman" pitchFamily="18" charset="0"/>
              </a:rPr>
              <a:t>Λ</a:t>
            </a:r>
            <a:r>
              <a:rPr lang="pl-PL" sz="2300" i="0" dirty="0" err="1" smtClean="0">
                <a:solidFill>
                  <a:schemeClr val="accent1">
                    <a:lumMod val="50000"/>
                  </a:schemeClr>
                </a:solidFill>
                <a:effectLst/>
                <a:latin typeface="Times New Roman" pitchFamily="18" charset="0"/>
                <a:ea typeface="PMingLiU-ExtB" panose="02020500000000000000" pitchFamily="18" charset="-120"/>
                <a:cs typeface="Times New Roman" pitchFamily="18" charset="0"/>
              </a:rPr>
              <a:t>YM</a:t>
            </a:r>
            <a:r>
              <a:rPr lang="pl-PL" sz="2400" dirty="0" err="1" smtClean="0">
                <a:solidFill>
                  <a:schemeClr val="accent1">
                    <a:lumMod val="50000"/>
                  </a:schemeClr>
                </a:solidFill>
                <a:latin typeface="Times New Roman" pitchFamily="18" charset="0"/>
                <a:cs typeface="Times New Roman" pitchFamily="18" charset="0"/>
              </a:rPr>
              <a:t>Π</a:t>
            </a:r>
            <a:r>
              <a:rPr lang="pl-PL" sz="2300" i="0" dirty="0" err="1" smtClean="0">
                <a:solidFill>
                  <a:schemeClr val="accent1">
                    <a:lumMod val="50000"/>
                  </a:schemeClr>
                </a:solidFill>
                <a:effectLst/>
                <a:latin typeface="Times New Roman" pitchFamily="18" charset="0"/>
                <a:ea typeface="PMingLiU-ExtB" panose="02020500000000000000" pitchFamily="18" charset="-120"/>
                <a:cs typeface="Times New Roman" pitchFamily="18" charset="0"/>
              </a:rPr>
              <a:t>O</a:t>
            </a:r>
            <a:r>
              <a:rPr lang="pl-PL" sz="2300" i="0" dirty="0" smtClean="0">
                <a:solidFill>
                  <a:schemeClr val="accent1">
                    <a:lumMod val="50000"/>
                  </a:schemeClr>
                </a:solidFill>
                <a:effectLst/>
                <a:latin typeface="Times New Roman" pitchFamily="18" charset="0"/>
                <a:ea typeface="PMingLiU-ExtB" panose="02020500000000000000" pitchFamily="18" charset="-120"/>
                <a:cs typeface="Times New Roman" pitchFamily="18" charset="0"/>
              </a:rPr>
              <a:t> BHMA”. </a:t>
            </a:r>
            <a:r>
              <a:rPr lang="pl-PL" sz="2300" dirty="0" smtClean="0">
                <a:solidFill>
                  <a:schemeClr val="accent1">
                    <a:lumMod val="50000"/>
                  </a:schemeClr>
                </a:solidFill>
                <a:latin typeface="Times New Roman" pitchFamily="18" charset="0"/>
                <a:ea typeface="PMingLiU-ExtB" panose="02020500000000000000" pitchFamily="18" charset="-120"/>
                <a:cs typeface="Times New Roman" pitchFamily="18" charset="0"/>
              </a:rPr>
              <a:t>Poznali </a:t>
            </a:r>
            <a:r>
              <a:rPr lang="pl-PL" sz="2300" i="0" dirty="0" smtClean="0">
                <a:solidFill>
                  <a:schemeClr val="accent1">
                    <a:lumMod val="50000"/>
                  </a:schemeClr>
                </a:solidFill>
                <a:effectLst/>
                <a:latin typeface="Times New Roman" pitchFamily="18" charset="0"/>
                <a:ea typeface="PMingLiU-ExtB" panose="02020500000000000000" pitchFamily="18" charset="-120"/>
                <a:cs typeface="Times New Roman" pitchFamily="18" charset="0"/>
              </a:rPr>
              <a:t>specyfikę </a:t>
            </a:r>
            <a:r>
              <a:rPr lang="pl-PL" sz="2300" i="0" dirty="0">
                <a:solidFill>
                  <a:schemeClr val="accent1">
                    <a:lumMod val="50000"/>
                  </a:schemeClr>
                </a:solidFill>
                <a:effectLst/>
                <a:latin typeface="Times New Roman" pitchFamily="18" charset="0"/>
                <a:ea typeface="PMingLiU-ExtB" panose="02020500000000000000" pitchFamily="18" charset="-120"/>
                <a:cs typeface="Times New Roman" pitchFamily="18" charset="0"/>
              </a:rPr>
              <a:t>pracy </a:t>
            </a:r>
            <a:r>
              <a:rPr lang="pl-PL" sz="2300" i="0" dirty="0" smtClean="0">
                <a:solidFill>
                  <a:schemeClr val="accent1">
                    <a:lumMod val="50000"/>
                  </a:schemeClr>
                </a:solidFill>
                <a:effectLst/>
                <a:latin typeface="Times New Roman" pitchFamily="18" charset="0"/>
                <a:ea typeface="PMingLiU-ExtB" panose="02020500000000000000" pitchFamily="18" charset="-120"/>
                <a:cs typeface="Times New Roman" pitchFamily="18" charset="0"/>
              </a:rPr>
              <a:t>w </a:t>
            </a:r>
            <a:r>
              <a:rPr lang="pl-PL" sz="2300" i="0" dirty="0">
                <a:solidFill>
                  <a:schemeClr val="accent1">
                    <a:lumMod val="50000"/>
                  </a:schemeClr>
                </a:solidFill>
                <a:effectLst/>
                <a:latin typeface="Times New Roman" pitchFamily="18" charset="0"/>
                <a:ea typeface="PMingLiU-ExtB" panose="02020500000000000000" pitchFamily="18" charset="-120"/>
                <a:cs typeface="Times New Roman" pitchFamily="18" charset="0"/>
              </a:rPr>
              <a:t>reklamie</a:t>
            </a:r>
            <a:r>
              <a:rPr lang="pl-PL" sz="2300" i="0" dirty="0" smtClean="0">
                <a:solidFill>
                  <a:schemeClr val="accent1">
                    <a:lumMod val="50000"/>
                  </a:schemeClr>
                </a:solidFill>
                <a:effectLst/>
                <a:latin typeface="Times New Roman" pitchFamily="18" charset="0"/>
                <a:ea typeface="PMingLiU-ExtB" panose="02020500000000000000" pitchFamily="18" charset="-120"/>
                <a:cs typeface="Times New Roman" pitchFamily="18" charset="0"/>
              </a:rPr>
              <a:t>, rodzaje </a:t>
            </a:r>
            <a:r>
              <a:rPr lang="pl-PL" sz="2300" i="0" dirty="0">
                <a:solidFill>
                  <a:schemeClr val="accent1">
                    <a:lumMod val="50000"/>
                  </a:schemeClr>
                </a:solidFill>
                <a:effectLst/>
                <a:latin typeface="Times New Roman" pitchFamily="18" charset="0"/>
                <a:ea typeface="PMingLiU-ExtB" panose="02020500000000000000" pitchFamily="18" charset="-120"/>
                <a:cs typeface="Times New Roman" pitchFamily="18" charset="0"/>
              </a:rPr>
              <a:t>mediów, którymi można dotrzeć do potencjalnego odbiorcy oraz </a:t>
            </a:r>
            <a:r>
              <a:rPr lang="pl-PL" sz="2300" i="0" dirty="0" smtClean="0">
                <a:solidFill>
                  <a:schemeClr val="accent1">
                    <a:lumMod val="50000"/>
                  </a:schemeClr>
                </a:solidFill>
                <a:effectLst/>
                <a:latin typeface="Times New Roman" pitchFamily="18" charset="0"/>
                <a:ea typeface="PMingLiU-ExtB" panose="02020500000000000000" pitchFamily="18" charset="-120"/>
                <a:cs typeface="Times New Roman" pitchFamily="18" charset="0"/>
              </a:rPr>
              <a:t>dowiedzieli </a:t>
            </a:r>
            <a:r>
              <a:rPr lang="pl-PL" sz="2300" i="0" dirty="0" smtClean="0">
                <a:solidFill>
                  <a:schemeClr val="accent1">
                    <a:lumMod val="50000"/>
                  </a:schemeClr>
                </a:solidFill>
                <a:effectLst/>
                <a:latin typeface="Times New Roman" pitchFamily="18" charset="0"/>
                <a:ea typeface="PMingLiU-ExtB" panose="02020500000000000000" pitchFamily="18" charset="-120"/>
                <a:cs typeface="Times New Roman" pitchFamily="18" charset="0"/>
              </a:rPr>
              <a:t>się, </a:t>
            </a:r>
            <a:r>
              <a:rPr lang="pl-PL" sz="2300" i="0" dirty="0" smtClean="0">
                <a:solidFill>
                  <a:schemeClr val="accent1">
                    <a:lumMod val="50000"/>
                  </a:schemeClr>
                </a:solidFill>
                <a:effectLst/>
                <a:latin typeface="Times New Roman" pitchFamily="18" charset="0"/>
                <a:ea typeface="PMingLiU-ExtB" panose="02020500000000000000" pitchFamily="18" charset="-120"/>
                <a:cs typeface="Times New Roman" pitchFamily="18" charset="0"/>
              </a:rPr>
              <a:t>jak </a:t>
            </a:r>
            <a:r>
              <a:rPr lang="pl-PL" sz="2300" i="0" dirty="0">
                <a:solidFill>
                  <a:schemeClr val="accent1">
                    <a:lumMod val="50000"/>
                  </a:schemeClr>
                </a:solidFill>
                <a:effectLst/>
                <a:latin typeface="Times New Roman" pitchFamily="18" charset="0"/>
                <a:ea typeface="PMingLiU-ExtB" panose="02020500000000000000" pitchFamily="18" charset="-120"/>
                <a:cs typeface="Times New Roman" pitchFamily="18" charset="0"/>
              </a:rPr>
              <a:t>wygląda proces kształcenia </a:t>
            </a:r>
            <a:r>
              <a:rPr lang="pl-PL" sz="2300" i="0" dirty="0" smtClean="0">
                <a:solidFill>
                  <a:schemeClr val="accent1">
                    <a:lumMod val="50000"/>
                  </a:schemeClr>
                </a:solidFill>
                <a:effectLst/>
                <a:latin typeface="Times New Roman" pitchFamily="18" charset="0"/>
                <a:ea typeface="PMingLiU-ExtB" panose="02020500000000000000" pitchFamily="18" charset="-120"/>
                <a:cs typeface="Times New Roman" pitchFamily="18" charset="0"/>
              </a:rPr>
              <a:t>w zawodzie technik </a:t>
            </a:r>
            <a:r>
              <a:rPr lang="pl-PL" sz="2300" i="0" dirty="0">
                <a:solidFill>
                  <a:schemeClr val="accent1">
                    <a:lumMod val="50000"/>
                  </a:schemeClr>
                </a:solidFill>
                <a:effectLst/>
                <a:latin typeface="Times New Roman" pitchFamily="18" charset="0"/>
                <a:ea typeface="PMingLiU-ExtB" panose="02020500000000000000" pitchFamily="18" charset="-120"/>
                <a:cs typeface="Times New Roman" pitchFamily="18" charset="0"/>
              </a:rPr>
              <a:t>reklamy w Grecji. </a:t>
            </a:r>
            <a:r>
              <a:rPr lang="pl-PL" sz="2300" i="0" dirty="0" smtClean="0">
                <a:solidFill>
                  <a:schemeClr val="accent1">
                    <a:lumMod val="50000"/>
                  </a:schemeClr>
                </a:solidFill>
                <a:effectLst/>
                <a:latin typeface="Times New Roman" pitchFamily="18" charset="0"/>
                <a:ea typeface="PMingLiU-ExtB" panose="02020500000000000000" pitchFamily="18" charset="-120"/>
                <a:cs typeface="Times New Roman" pitchFamily="18" charset="0"/>
              </a:rPr>
              <a:t/>
            </a:r>
            <a:br>
              <a:rPr lang="pl-PL" sz="2300" i="0" dirty="0" smtClean="0">
                <a:solidFill>
                  <a:schemeClr val="accent1">
                    <a:lumMod val="50000"/>
                  </a:schemeClr>
                </a:solidFill>
                <a:effectLst/>
                <a:latin typeface="Times New Roman" pitchFamily="18" charset="0"/>
                <a:ea typeface="PMingLiU-ExtB" panose="02020500000000000000" pitchFamily="18" charset="-120"/>
                <a:cs typeface="Times New Roman" pitchFamily="18" charset="0"/>
              </a:rPr>
            </a:br>
            <a:r>
              <a:rPr lang="pl-PL" sz="2300" i="0" dirty="0" smtClean="0">
                <a:solidFill>
                  <a:schemeClr val="accent1">
                    <a:lumMod val="50000"/>
                  </a:schemeClr>
                </a:solidFill>
                <a:effectLst/>
                <a:latin typeface="Times New Roman" pitchFamily="18" charset="0"/>
                <a:ea typeface="PMingLiU-ExtB" panose="02020500000000000000" pitchFamily="18" charset="-120"/>
                <a:cs typeface="Times New Roman" pitchFamily="18" charset="0"/>
              </a:rPr>
              <a:t>Redaktor naczelna opowiedziała o nowoczesnym redagowaniu gazety, sprzedaży powierzchni reklamowej, gazecie w wersji elektronicznej oraz spotach radiowych.</a:t>
            </a:r>
            <a:r>
              <a:rPr lang="pl-PL" sz="2300" dirty="0" smtClean="0">
                <a:solidFill>
                  <a:schemeClr val="accent1">
                    <a:lumMod val="50000"/>
                  </a:schemeClr>
                </a:solidFill>
                <a:latin typeface="Times New Roman" pitchFamily="18" charset="0"/>
                <a:ea typeface="PMingLiU-ExtB" panose="02020500000000000000" pitchFamily="18" charset="-120"/>
                <a:cs typeface="Times New Roman" pitchFamily="18" charset="0"/>
              </a:rPr>
              <a:t/>
            </a:r>
            <a:br>
              <a:rPr lang="pl-PL" sz="2300" dirty="0" smtClean="0">
                <a:solidFill>
                  <a:schemeClr val="accent1">
                    <a:lumMod val="50000"/>
                  </a:schemeClr>
                </a:solidFill>
                <a:latin typeface="Times New Roman" pitchFamily="18" charset="0"/>
                <a:ea typeface="PMingLiU-ExtB" panose="02020500000000000000" pitchFamily="18" charset="-120"/>
                <a:cs typeface="Times New Roman" pitchFamily="18" charset="0"/>
              </a:rPr>
            </a:br>
            <a:endParaRPr lang="pl-PL" sz="2300" dirty="0">
              <a:solidFill>
                <a:schemeClr val="accent1">
                  <a:lumMod val="50000"/>
                </a:schemeClr>
              </a:solidFill>
              <a:latin typeface="Times New Roman" pitchFamily="18" charset="0"/>
              <a:ea typeface="PMingLiU-ExtB" panose="02020500000000000000" pitchFamily="18" charset="-120"/>
              <a:cs typeface="Times New Roman" pitchFamily="18" charset="0"/>
            </a:endParaRPr>
          </a:p>
        </p:txBody>
      </p:sp>
      <p:pic>
        <p:nvPicPr>
          <p:cNvPr id="1026" name="Picture 2" descr="Brak opisu.">
            <a:extLst>
              <a:ext uri="{FF2B5EF4-FFF2-40B4-BE49-F238E27FC236}">
                <a16:creationId xmlns="" xmlns:a16="http://schemas.microsoft.com/office/drawing/2014/main" id="{62DB3476-2E92-D10F-9C06-4CF620B5EFF4}"/>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67006" y="4125433"/>
            <a:ext cx="4115500" cy="1878234"/>
          </a:xfrm>
          <a:prstGeom prst="rect">
            <a:avLst/>
          </a:prstGeom>
          <a:noFill/>
          <a:ln w="12700">
            <a:solidFill>
              <a:schemeClr val="bg1"/>
            </a:solidFill>
          </a:ln>
          <a:effectLst>
            <a:reflection blurRad="6350" stA="50000" endA="300" endPos="55000" dir="5400000" sy="-100000" algn="bl" rotWithShape="0"/>
          </a:effectLst>
          <a:extLst>
            <a:ext uri="{909E8E84-426E-40DD-AFC4-6F175D3DCCD1}">
              <a14:hiddenFill xmlns="" xmlns:a14="http://schemas.microsoft.com/office/drawing/2010/main">
                <a:solidFill>
                  <a:srgbClr val="FFFFFF"/>
                </a:solidFill>
              </a14:hiddenFill>
            </a:ext>
          </a:extLst>
        </p:spPr>
      </p:pic>
      <p:pic>
        <p:nvPicPr>
          <p:cNvPr id="1028" name="Picture 4" descr="Brak opisu.">
            <a:extLst>
              <a:ext uri="{FF2B5EF4-FFF2-40B4-BE49-F238E27FC236}">
                <a16:creationId xmlns="" xmlns:a16="http://schemas.microsoft.com/office/drawing/2014/main" id="{1CD91691-F637-3A8B-D362-7125AF44AC39}"/>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432538" y="3779875"/>
            <a:ext cx="6092456" cy="2314170"/>
          </a:xfrm>
          <a:prstGeom prst="rect">
            <a:avLst/>
          </a:prstGeom>
          <a:noFill/>
          <a:ln w="12700">
            <a:solidFill>
              <a:schemeClr val="bg1"/>
            </a:solidFill>
          </a:ln>
          <a:effectLst>
            <a:reflection blurRad="6350" stA="50000" endA="300" endPos="55000" dir="5400000" sy="-100000" algn="bl" rotWithShape="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68899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anim calcmode="lin" valueType="num">
                                      <p:cBhvr>
                                        <p:cTn id="8" dur="2000" fill="hold"/>
                                        <p:tgtEl>
                                          <p:spTgt spid="1026"/>
                                        </p:tgtEl>
                                        <p:attrNameLst>
                                          <p:attrName>ppt_w</p:attrName>
                                        </p:attrNameLst>
                                      </p:cBhvr>
                                      <p:tavLst>
                                        <p:tav tm="0" fmla="#ppt_w*sin(2.5*pi*$)">
                                          <p:val>
                                            <p:fltVal val="0"/>
                                          </p:val>
                                        </p:tav>
                                        <p:tav tm="100000">
                                          <p:val>
                                            <p:fltVal val="1"/>
                                          </p:val>
                                        </p:tav>
                                      </p:tavLst>
                                    </p:anim>
                                    <p:anim calcmode="lin" valueType="num">
                                      <p:cBhvr>
                                        <p:cTn id="9" dur="2000" fill="hold"/>
                                        <p:tgtEl>
                                          <p:spTgt spid="10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2A1B6840-A636-898C-2E8F-7E4ADC9A7DDF}"/>
              </a:ext>
            </a:extLst>
          </p:cNvPr>
          <p:cNvSpPr>
            <a:spLocks noGrp="1"/>
          </p:cNvSpPr>
          <p:nvPr>
            <p:ph type="title"/>
          </p:nvPr>
        </p:nvSpPr>
        <p:spPr>
          <a:xfrm>
            <a:off x="303029" y="468028"/>
            <a:ext cx="10431776" cy="1962021"/>
          </a:xfrm>
        </p:spPr>
        <p:txBody>
          <a:bodyPr>
            <a:noAutofit/>
          </a:bodyPr>
          <a:lstStyle/>
          <a:p>
            <a:pPr algn="ctr"/>
            <a:r>
              <a:rPr lang="pl-PL" sz="2100" b="0" i="0" dirty="0">
                <a:solidFill>
                  <a:schemeClr val="accent1">
                    <a:lumMod val="50000"/>
                  </a:schemeClr>
                </a:solidFill>
                <a:effectLst/>
                <a:latin typeface="Times New Roman" pitchFamily="18" charset="0"/>
                <a:cs typeface="Times New Roman" pitchFamily="18" charset="0"/>
              </a:rPr>
              <a:t>Uczestnicy praktyk w </a:t>
            </a:r>
            <a:r>
              <a:rPr lang="pl-PL" sz="2100" b="0" i="0" dirty="0" smtClean="0">
                <a:solidFill>
                  <a:schemeClr val="accent1">
                    <a:lumMod val="50000"/>
                  </a:schemeClr>
                </a:solidFill>
                <a:effectLst/>
                <a:latin typeface="Times New Roman" pitchFamily="18" charset="0"/>
                <a:cs typeface="Times New Roman" pitchFamily="18" charset="0"/>
              </a:rPr>
              <a:t>Grecji </a:t>
            </a:r>
            <a:r>
              <a:rPr lang="pl-PL" sz="2100" dirty="0" smtClean="0">
                <a:solidFill>
                  <a:schemeClr val="accent1">
                    <a:lumMod val="50000"/>
                  </a:schemeClr>
                </a:solidFill>
                <a:latin typeface="Times New Roman" pitchFamily="18" charset="0"/>
                <a:cs typeface="Times New Roman" pitchFamily="18" charset="0"/>
              </a:rPr>
              <a:t>udoskonalili</a:t>
            </a:r>
            <a:r>
              <a:rPr lang="pl-PL" sz="2100" b="0" i="0" dirty="0" smtClean="0">
                <a:solidFill>
                  <a:schemeClr val="accent1">
                    <a:lumMod val="50000"/>
                  </a:schemeClr>
                </a:solidFill>
                <a:effectLst/>
                <a:latin typeface="Times New Roman" pitchFamily="18" charset="0"/>
                <a:cs typeface="Times New Roman" pitchFamily="18" charset="0"/>
              </a:rPr>
              <a:t> </a:t>
            </a:r>
            <a:r>
              <a:rPr lang="pl-PL" sz="2100" b="0" i="0" dirty="0">
                <a:solidFill>
                  <a:schemeClr val="accent1">
                    <a:lumMod val="50000"/>
                  </a:schemeClr>
                </a:solidFill>
                <a:effectLst/>
                <a:latin typeface="Times New Roman" pitchFamily="18" charset="0"/>
                <a:cs typeface="Times New Roman" pitchFamily="18" charset="0"/>
              </a:rPr>
              <a:t>znajomość języka angielskiego</a:t>
            </a:r>
            <a:r>
              <a:rPr lang="pl-PL" sz="2100" dirty="0">
                <a:solidFill>
                  <a:schemeClr val="accent1">
                    <a:lumMod val="50000"/>
                  </a:schemeClr>
                </a:solidFill>
                <a:latin typeface="Times New Roman" pitchFamily="18" charset="0"/>
                <a:cs typeface="Times New Roman" pitchFamily="18" charset="0"/>
              </a:rPr>
              <a:t/>
            </a:r>
            <a:br>
              <a:rPr lang="pl-PL" sz="2100" dirty="0">
                <a:solidFill>
                  <a:schemeClr val="accent1">
                    <a:lumMod val="50000"/>
                  </a:schemeClr>
                </a:solidFill>
                <a:latin typeface="Times New Roman" pitchFamily="18" charset="0"/>
                <a:cs typeface="Times New Roman" pitchFamily="18" charset="0"/>
              </a:rPr>
            </a:br>
            <a:r>
              <a:rPr lang="pl-PL" sz="2100" b="0" i="0" dirty="0">
                <a:solidFill>
                  <a:schemeClr val="accent1">
                    <a:lumMod val="50000"/>
                  </a:schemeClr>
                </a:solidFill>
                <a:effectLst/>
                <a:latin typeface="Times New Roman" pitchFamily="18" charset="0"/>
                <a:cs typeface="Times New Roman" pitchFamily="18" charset="0"/>
              </a:rPr>
              <a:t>zarówno w sferze </a:t>
            </a:r>
            <a:r>
              <a:rPr lang="pl-PL" sz="2100" b="0" i="0" dirty="0" smtClean="0">
                <a:solidFill>
                  <a:schemeClr val="accent1">
                    <a:lumMod val="50000"/>
                  </a:schemeClr>
                </a:solidFill>
                <a:effectLst/>
                <a:latin typeface="Times New Roman" pitchFamily="18" charset="0"/>
                <a:cs typeface="Times New Roman" pitchFamily="18" charset="0"/>
              </a:rPr>
              <a:t>zawodowej, </a:t>
            </a:r>
            <a:r>
              <a:rPr lang="pl-PL" sz="2100" b="0" i="0" dirty="0">
                <a:solidFill>
                  <a:schemeClr val="accent1">
                    <a:lumMod val="50000"/>
                  </a:schemeClr>
                </a:solidFill>
                <a:effectLst/>
                <a:latin typeface="Times New Roman" pitchFamily="18" charset="0"/>
                <a:cs typeface="Times New Roman" pitchFamily="18" charset="0"/>
              </a:rPr>
              <a:t>jak i w kontaktach interpersonalnych. </a:t>
            </a:r>
            <a:r>
              <a:rPr lang="pl-PL" sz="2100" dirty="0" smtClean="0">
                <a:solidFill>
                  <a:schemeClr val="accent1">
                    <a:lumMod val="50000"/>
                  </a:schemeClr>
                </a:solidFill>
                <a:latin typeface="Times New Roman" pitchFamily="18" charset="0"/>
                <a:cs typeface="Times New Roman" pitchFamily="18" charset="0"/>
              </a:rPr>
              <a:t/>
            </a:r>
            <a:br>
              <a:rPr lang="pl-PL" sz="2100" dirty="0" smtClean="0">
                <a:solidFill>
                  <a:schemeClr val="accent1">
                    <a:lumMod val="50000"/>
                  </a:schemeClr>
                </a:solidFill>
                <a:latin typeface="Times New Roman" pitchFamily="18" charset="0"/>
                <a:cs typeface="Times New Roman" pitchFamily="18" charset="0"/>
              </a:rPr>
            </a:br>
            <a:r>
              <a:rPr lang="pl-PL" sz="2100" b="0" i="0" dirty="0" smtClean="0">
                <a:solidFill>
                  <a:schemeClr val="accent1">
                    <a:lumMod val="50000"/>
                  </a:schemeClr>
                </a:solidFill>
                <a:effectLst/>
                <a:latin typeface="Times New Roman" pitchFamily="18" charset="0"/>
                <a:cs typeface="Times New Roman" pitchFamily="18" charset="0"/>
              </a:rPr>
              <a:t>Zapoznali się</a:t>
            </a:r>
            <a:r>
              <a:rPr lang="pl-PL" sz="2100" b="0" i="0" dirty="0">
                <a:solidFill>
                  <a:schemeClr val="accent1">
                    <a:lumMod val="50000"/>
                  </a:schemeClr>
                </a:solidFill>
                <a:effectLst/>
                <a:latin typeface="Times New Roman" pitchFamily="18" charset="0"/>
                <a:cs typeface="Times New Roman" pitchFamily="18" charset="0"/>
              </a:rPr>
              <a:t> </a:t>
            </a:r>
            <a:r>
              <a:rPr lang="pl-PL" sz="2100" b="0" i="0" dirty="0" smtClean="0">
                <a:solidFill>
                  <a:schemeClr val="accent1">
                    <a:lumMod val="50000"/>
                  </a:schemeClr>
                </a:solidFill>
                <a:effectLst/>
                <a:latin typeface="Times New Roman" pitchFamily="18" charset="0"/>
                <a:cs typeface="Times New Roman" pitchFamily="18" charset="0"/>
              </a:rPr>
              <a:t>z </a:t>
            </a:r>
            <a:r>
              <a:rPr lang="pl-PL" sz="2100" b="0" i="0" dirty="0">
                <a:solidFill>
                  <a:schemeClr val="accent1">
                    <a:lumMod val="50000"/>
                  </a:schemeClr>
                </a:solidFill>
                <a:effectLst/>
                <a:latin typeface="Times New Roman" pitchFamily="18" charset="0"/>
                <a:cs typeface="Times New Roman" pitchFamily="18" charset="0"/>
              </a:rPr>
              <a:t>europejskim </a:t>
            </a:r>
            <a:r>
              <a:rPr lang="pl-PL" sz="2100" b="0" i="0" dirty="0" smtClean="0">
                <a:solidFill>
                  <a:schemeClr val="accent1">
                    <a:lumMod val="50000"/>
                  </a:schemeClr>
                </a:solidFill>
                <a:effectLst/>
                <a:latin typeface="Times New Roman" pitchFamily="18" charset="0"/>
                <a:cs typeface="Times New Roman" pitchFamily="18" charset="0"/>
              </a:rPr>
              <a:t>rynkiem </a:t>
            </a:r>
            <a:r>
              <a:rPr lang="pl-PL" sz="2100" b="0" i="0" dirty="0">
                <a:solidFill>
                  <a:schemeClr val="accent1">
                    <a:lumMod val="50000"/>
                  </a:schemeClr>
                </a:solidFill>
                <a:effectLst/>
                <a:latin typeface="Times New Roman" pitchFamily="18" charset="0"/>
                <a:cs typeface="Times New Roman" pitchFamily="18" charset="0"/>
              </a:rPr>
              <a:t>pracy, podnieśli swoje kwalifikacje oraz wzmocnili </a:t>
            </a:r>
            <a:r>
              <a:rPr lang="pl-PL" sz="2100" b="0" i="0" dirty="0" smtClean="0">
                <a:solidFill>
                  <a:schemeClr val="accent1">
                    <a:lumMod val="50000"/>
                  </a:schemeClr>
                </a:solidFill>
                <a:effectLst/>
                <a:latin typeface="Times New Roman" pitchFamily="18" charset="0"/>
                <a:cs typeface="Times New Roman" pitchFamily="18" charset="0"/>
              </a:rPr>
              <a:t>poczucie</a:t>
            </a:r>
            <a:r>
              <a:rPr lang="pl-PL" sz="2100" b="0" i="0" dirty="0">
                <a:solidFill>
                  <a:schemeClr val="accent1">
                    <a:lumMod val="50000"/>
                  </a:schemeClr>
                </a:solidFill>
                <a:effectLst/>
                <a:latin typeface="Times New Roman" pitchFamily="18" charset="0"/>
                <a:cs typeface="Times New Roman" pitchFamily="18" charset="0"/>
              </a:rPr>
              <a:t> </a:t>
            </a:r>
            <a:r>
              <a:rPr lang="pl-PL" sz="2100" b="0" i="0" dirty="0" smtClean="0">
                <a:solidFill>
                  <a:schemeClr val="accent1">
                    <a:lumMod val="50000"/>
                  </a:schemeClr>
                </a:solidFill>
                <a:effectLst/>
                <a:latin typeface="Times New Roman" pitchFamily="18" charset="0"/>
                <a:cs typeface="Times New Roman" pitchFamily="18" charset="0"/>
              </a:rPr>
              <a:t>wspólnoty </a:t>
            </a:r>
            <a:r>
              <a:rPr lang="pl-PL" sz="2100" b="0" i="0" dirty="0">
                <a:solidFill>
                  <a:schemeClr val="accent1">
                    <a:lumMod val="50000"/>
                  </a:schemeClr>
                </a:solidFill>
                <a:effectLst/>
                <a:latin typeface="Times New Roman" pitchFamily="18" charset="0"/>
                <a:cs typeface="Times New Roman" pitchFamily="18" charset="0"/>
              </a:rPr>
              <a:t>międzykulturowej. Zgłębili tamtejsze zwyczaje i </a:t>
            </a:r>
            <a:r>
              <a:rPr lang="pl-PL" sz="2100" b="0" i="0" dirty="0" smtClean="0">
                <a:solidFill>
                  <a:schemeClr val="accent1">
                    <a:lumMod val="50000"/>
                  </a:schemeClr>
                </a:solidFill>
                <a:effectLst/>
                <a:latin typeface="Times New Roman" pitchFamily="18" charset="0"/>
                <a:cs typeface="Times New Roman" pitchFamily="18" charset="0"/>
              </a:rPr>
              <a:t>poznali zasady systemu</a:t>
            </a:r>
            <a:r>
              <a:rPr lang="pl-PL" sz="2100" dirty="0">
                <a:solidFill>
                  <a:schemeClr val="accent1">
                    <a:lumMod val="50000"/>
                  </a:schemeClr>
                </a:solidFill>
                <a:latin typeface="Times New Roman" pitchFamily="18" charset="0"/>
                <a:cs typeface="Times New Roman" pitchFamily="18" charset="0"/>
              </a:rPr>
              <a:t/>
            </a:r>
            <a:br>
              <a:rPr lang="pl-PL" sz="2100" dirty="0">
                <a:solidFill>
                  <a:schemeClr val="accent1">
                    <a:lumMod val="50000"/>
                  </a:schemeClr>
                </a:solidFill>
                <a:latin typeface="Times New Roman" pitchFamily="18" charset="0"/>
                <a:cs typeface="Times New Roman" pitchFamily="18" charset="0"/>
              </a:rPr>
            </a:br>
            <a:r>
              <a:rPr lang="pl-PL" sz="2100" b="0" i="0" dirty="0">
                <a:solidFill>
                  <a:schemeClr val="accent1">
                    <a:lumMod val="50000"/>
                  </a:schemeClr>
                </a:solidFill>
                <a:effectLst/>
                <a:latin typeface="Times New Roman" pitchFamily="18" charset="0"/>
                <a:cs typeface="Times New Roman" pitchFamily="18" charset="0"/>
              </a:rPr>
              <a:t>gospodarczego.</a:t>
            </a:r>
            <a:endParaRPr lang="pl-PL" sz="2100" dirty="0">
              <a:solidFill>
                <a:schemeClr val="accent1">
                  <a:lumMod val="50000"/>
                </a:schemeClr>
              </a:solidFill>
              <a:latin typeface="Times New Roman" pitchFamily="18" charset="0"/>
              <a:cs typeface="Times New Roman" pitchFamily="18" charset="0"/>
            </a:endParaRPr>
          </a:p>
        </p:txBody>
      </p:sp>
      <p:pic>
        <p:nvPicPr>
          <p:cNvPr id="3074" name="Picture 2" descr="Może być zdjęciem przedstawiającym 3 osoby">
            <a:extLst>
              <a:ext uri="{FF2B5EF4-FFF2-40B4-BE49-F238E27FC236}">
                <a16:creationId xmlns="" xmlns:a16="http://schemas.microsoft.com/office/drawing/2014/main" id="{3D6CEEEB-32CC-7C9C-18A1-67AF7F04D6A9}"/>
              </a:ext>
            </a:extLst>
          </p:cNvPr>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303029" y="2467627"/>
            <a:ext cx="4982955" cy="3620022"/>
          </a:xfrm>
          <a:prstGeom prst="rect">
            <a:avLst/>
          </a:prstGeom>
          <a:noFill/>
          <a:ln w="12700">
            <a:solidFill>
              <a:schemeClr val="bg1"/>
            </a:solidFill>
          </a:ln>
          <a:effectLst>
            <a:outerShdw blurRad="76200" dist="12700" dir="8100000" sy="-23000" kx="800400" algn="br" rotWithShape="0">
              <a:prstClr val="black">
                <a:alpha val="20000"/>
              </a:prstClr>
            </a:outerShdw>
          </a:effectLst>
          <a:extLst>
            <a:ext uri="{909E8E84-426E-40DD-AFC4-6F175D3DCCD1}">
              <a14:hiddenFill xmlns="" xmlns:a14="http://schemas.microsoft.com/office/drawing/2010/main">
                <a:solidFill>
                  <a:srgbClr val="FFFFFF"/>
                </a:solidFill>
              </a14:hiddenFill>
            </a:ext>
          </a:extLst>
        </p:spPr>
      </p:pic>
      <p:pic>
        <p:nvPicPr>
          <p:cNvPr id="3076" name="Picture 4" descr="Może być zdjęciem przedstawiającym 1 osoba, stoi, jedzenie i kuchnia">
            <a:extLst>
              <a:ext uri="{FF2B5EF4-FFF2-40B4-BE49-F238E27FC236}">
                <a16:creationId xmlns="" xmlns:a16="http://schemas.microsoft.com/office/drawing/2014/main" id="{C8CA4AB6-B88F-8EE8-B653-F34A3CB9D3FA}"/>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443870" y="2471147"/>
            <a:ext cx="5603358" cy="3702641"/>
          </a:xfrm>
          <a:prstGeom prst="rect">
            <a:avLst/>
          </a:prstGeom>
          <a:noFill/>
          <a:ln w="12700">
            <a:solidFill>
              <a:schemeClr val="bg1"/>
            </a:solid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58304849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69E893D9-441D-8623-A064-0F29C17F4F6E}"/>
              </a:ext>
            </a:extLst>
          </p:cNvPr>
          <p:cNvSpPr>
            <a:spLocks noGrp="1"/>
          </p:cNvSpPr>
          <p:nvPr>
            <p:ph type="title"/>
          </p:nvPr>
        </p:nvSpPr>
        <p:spPr/>
        <p:txBody>
          <a:bodyPr/>
          <a:lstStyle/>
          <a:p>
            <a:endParaRPr lang="pl-PL"/>
          </a:p>
        </p:txBody>
      </p:sp>
      <p:pic>
        <p:nvPicPr>
          <p:cNvPr id="4" name="Obraz 3">
            <a:extLst>
              <a:ext uri="{FF2B5EF4-FFF2-40B4-BE49-F238E27FC236}">
                <a16:creationId xmlns="" xmlns:a16="http://schemas.microsoft.com/office/drawing/2014/main" id="{BD4DFD5B-AFB6-CB8D-7099-CD56E8B8B457}"/>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609600"/>
            <a:ext cx="12192000" cy="5929313"/>
          </a:xfrm>
          <a:prstGeom prst="rect">
            <a:avLst/>
          </a:prstGeom>
          <a:ln w="12700">
            <a:solidFill>
              <a:schemeClr val="bg1"/>
            </a:solidFill>
          </a:ln>
        </p:spPr>
      </p:pic>
    </p:spTree>
    <p:extLst>
      <p:ext uri="{BB962C8B-B14F-4D97-AF65-F5344CB8AC3E}">
        <p14:creationId xmlns="" xmlns:p14="http://schemas.microsoft.com/office/powerpoint/2010/main" val="3111537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oże być zdjęciem przedstawiającym 5 osób i w budynku">
            <a:extLst>
              <a:ext uri="{FF2B5EF4-FFF2-40B4-BE49-F238E27FC236}">
                <a16:creationId xmlns="" xmlns:a16="http://schemas.microsoft.com/office/drawing/2014/main" id="{83164EF4-887E-4CB5-EF1E-264E62BC2327}"/>
              </a:ext>
            </a:extLst>
          </p:cNvPr>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3691485" y="758850"/>
            <a:ext cx="2916436" cy="2194649"/>
          </a:xfrm>
          <a:prstGeom prst="rect">
            <a:avLst/>
          </a:prstGeom>
          <a:noFill/>
          <a:ln w="12700">
            <a:solidFill>
              <a:schemeClr val="bg1"/>
            </a:solidFill>
          </a:ln>
          <a:effectLst>
            <a:outerShdw blurRad="76200" dist="12700" dir="2700000" sy="-23000" kx="-800400" algn="bl" rotWithShape="0">
              <a:prstClr val="black">
                <a:alpha val="20000"/>
              </a:prstClr>
            </a:outerShdw>
            <a:reflection blurRad="6350" stA="50000" endA="300" endPos="38500" dist="50800" dir="5400000" sy="-100000" algn="bl" rotWithShape="0"/>
          </a:effectLst>
          <a:extLst>
            <a:ext uri="{909E8E84-426E-40DD-AFC4-6F175D3DCCD1}">
              <a14:hiddenFill xmlns="" xmlns:a14="http://schemas.microsoft.com/office/drawing/2010/main">
                <a:solidFill>
                  <a:srgbClr val="FFFFFF"/>
                </a:solidFill>
              </a14:hiddenFill>
            </a:ext>
          </a:extLst>
        </p:spPr>
      </p:pic>
      <p:pic>
        <p:nvPicPr>
          <p:cNvPr id="1028" name="Picture 4" descr="Może być zdjęciem przedstawiającym 6 osób, ludzie stoją, napój i w budynku">
            <a:extLst>
              <a:ext uri="{FF2B5EF4-FFF2-40B4-BE49-F238E27FC236}">
                <a16:creationId xmlns="" xmlns:a16="http://schemas.microsoft.com/office/drawing/2014/main" id="{43CB873B-DD3C-BE13-C6F3-D6DF57C8E61C}"/>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185412" y="2953499"/>
            <a:ext cx="4595035" cy="3483935"/>
          </a:xfrm>
          <a:prstGeom prst="rect">
            <a:avLst/>
          </a:prstGeom>
          <a:noFill/>
          <a:ln w="12700">
            <a:solidFill>
              <a:schemeClr val="bg1"/>
            </a:solidFill>
          </a:ln>
          <a:extLst>
            <a:ext uri="{909E8E84-426E-40DD-AFC4-6F175D3DCCD1}">
              <a14:hiddenFill xmlns="" xmlns:a14="http://schemas.microsoft.com/office/drawing/2010/main">
                <a:solidFill>
                  <a:srgbClr val="FFFFFF"/>
                </a:solidFill>
              </a14:hiddenFill>
            </a:ext>
          </a:extLst>
        </p:spPr>
      </p:pic>
      <p:pic>
        <p:nvPicPr>
          <p:cNvPr id="1030" name="Picture 6" descr="Może być zdjęciem przedstawiającym 8 osób, ludzie stoją, napój i w budynku">
            <a:extLst>
              <a:ext uri="{FF2B5EF4-FFF2-40B4-BE49-F238E27FC236}">
                <a16:creationId xmlns="" xmlns:a16="http://schemas.microsoft.com/office/drawing/2014/main" id="{ED9E396F-2362-2AAD-5B15-25DC60434531}"/>
              </a:ext>
            </a:extLst>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623213" y="420566"/>
            <a:ext cx="2488019" cy="2080252"/>
          </a:xfrm>
          <a:prstGeom prst="rect">
            <a:avLst/>
          </a:prstGeom>
          <a:noFill/>
          <a:ln w="12700">
            <a:solidFill>
              <a:schemeClr val="bg1"/>
            </a:solidFill>
          </a:ln>
          <a:effectLst/>
          <a:extLst>
            <a:ext uri="{909E8E84-426E-40DD-AFC4-6F175D3DCCD1}">
              <a14:hiddenFill xmlns="" xmlns:a14="http://schemas.microsoft.com/office/drawing/2010/main">
                <a:solidFill>
                  <a:srgbClr val="FFFFFF"/>
                </a:solidFill>
              </a14:hiddenFill>
            </a:ext>
          </a:extLst>
        </p:spPr>
      </p:pic>
      <p:pic>
        <p:nvPicPr>
          <p:cNvPr id="1032" name="Picture 8" descr="Może być zdjęciem przedstawiającym 4 osoby i tekst „ከን Powiatowy Zespół Szkół w Łopusznie realizuje projekt finansowany ze środków Programu Erasmus Erasmus+ STAŻE ZAGRANICZNE DROGA KU LEPSZEJ PRZYSZŁOŚCI Erasmus+ pr2021-PLO1-KA12I-VET000020137 współfinansowany ramach programu Unii Europejskiej Erasmus+ sektor kształcenie szkolenie zawodowe.”">
            <a:extLst>
              <a:ext uri="{FF2B5EF4-FFF2-40B4-BE49-F238E27FC236}">
                <a16:creationId xmlns="" xmlns:a16="http://schemas.microsoft.com/office/drawing/2014/main" id="{F3B96860-6BC7-492C-01F3-1C6B50B14D5B}"/>
              </a:ext>
            </a:extLst>
          </p:cNvPr>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237092" y="287079"/>
            <a:ext cx="3087687" cy="5996764"/>
          </a:xfrm>
          <a:prstGeom prst="rect">
            <a:avLst/>
          </a:prstGeom>
          <a:noFill/>
          <a:ln w="12700">
            <a:solidFill>
              <a:schemeClr val="bg1"/>
            </a:solid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497388052"/>
      </p:ext>
    </p:extLst>
  </p:cSld>
  <p:clrMapOvr>
    <a:masterClrMapping/>
  </p:clrMapOvr>
  <p:transition spd="slow">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1ABAA83D-07DF-927A-FEBD-8BCC4EB41FC5}"/>
              </a:ext>
            </a:extLst>
          </p:cNvPr>
          <p:cNvSpPr>
            <a:spLocks noGrp="1"/>
          </p:cNvSpPr>
          <p:nvPr>
            <p:ph type="title"/>
          </p:nvPr>
        </p:nvSpPr>
        <p:spPr>
          <a:xfrm>
            <a:off x="196705" y="180753"/>
            <a:ext cx="9468291" cy="3771014"/>
          </a:xfrm>
        </p:spPr>
        <p:txBody>
          <a:bodyPr>
            <a:noAutofit/>
          </a:bodyPr>
          <a:lstStyle/>
          <a:p>
            <a:r>
              <a:rPr lang="pl-PL" b="1" dirty="0">
                <a:latin typeface="Times New Roman" pitchFamily="18" charset="0"/>
                <a:cs typeface="Times New Roman" pitchFamily="18" charset="0"/>
              </a:rPr>
              <a:t>Podczas </a:t>
            </a:r>
            <a:r>
              <a:rPr lang="pl-PL" b="1" dirty="0" smtClean="0">
                <a:latin typeface="Times New Roman" pitchFamily="18" charset="0"/>
                <a:cs typeface="Times New Roman" pitchFamily="18" charset="0"/>
              </a:rPr>
              <a:t>praktyk </a:t>
            </a:r>
            <a:r>
              <a:rPr lang="pl-PL" b="1" dirty="0">
                <a:latin typeface="Times New Roman" pitchFamily="18" charset="0"/>
                <a:cs typeface="Times New Roman" pitchFamily="18" charset="0"/>
              </a:rPr>
              <a:t>w Grecji</a:t>
            </a:r>
            <a:r>
              <a:rPr lang="pl-PL" b="1" i="0" dirty="0">
                <a:effectLst/>
                <a:latin typeface="Times New Roman" pitchFamily="18" charset="0"/>
                <a:cs typeface="Times New Roman" pitchFamily="18" charset="0"/>
              </a:rPr>
              <a:t> </a:t>
            </a:r>
            <a:r>
              <a:rPr lang="pl-PL" sz="2000" b="0" i="0" dirty="0">
                <a:solidFill>
                  <a:schemeClr val="accent1">
                    <a:lumMod val="50000"/>
                  </a:schemeClr>
                </a:solidFill>
                <a:effectLst/>
                <a:latin typeface="Times New Roman" pitchFamily="18" charset="0"/>
                <a:cs typeface="Times New Roman" pitchFamily="18" charset="0"/>
              </a:rPr>
              <a:t>młodzież </a:t>
            </a:r>
            <a:r>
              <a:rPr lang="pl-PL" sz="2000" b="0" i="0" dirty="0" smtClean="0">
                <a:solidFill>
                  <a:schemeClr val="accent1">
                    <a:lumMod val="50000"/>
                  </a:schemeClr>
                </a:solidFill>
                <a:effectLst/>
                <a:latin typeface="Times New Roman" pitchFamily="18" charset="0"/>
                <a:cs typeface="Times New Roman" pitchFamily="18" charset="0"/>
              </a:rPr>
              <a:t>kształtowała  </a:t>
            </a:r>
            <a:r>
              <a:rPr lang="pl-PL" sz="2000" b="0" i="0" dirty="0">
                <a:solidFill>
                  <a:schemeClr val="accent1">
                    <a:lumMod val="50000"/>
                  </a:schemeClr>
                </a:solidFill>
                <a:effectLst/>
                <a:latin typeface="Times New Roman" pitchFamily="18" charset="0"/>
                <a:cs typeface="Times New Roman" pitchFamily="18" charset="0"/>
              </a:rPr>
              <a:t>zawodowe kompetencje pod </a:t>
            </a:r>
            <a:r>
              <a:rPr lang="pl-PL" sz="2000" b="0" i="0" dirty="0" smtClean="0">
                <a:solidFill>
                  <a:schemeClr val="accent1">
                    <a:lumMod val="50000"/>
                  </a:schemeClr>
                </a:solidFill>
                <a:effectLst/>
                <a:latin typeface="Times New Roman" pitchFamily="18" charset="0"/>
                <a:cs typeface="Times New Roman" pitchFamily="18" charset="0"/>
              </a:rPr>
              <a:t>okiem</a:t>
            </a:r>
            <a:r>
              <a:rPr lang="pl-PL" sz="2000" b="0" i="0" dirty="0">
                <a:solidFill>
                  <a:schemeClr val="accent1">
                    <a:lumMod val="50000"/>
                  </a:schemeClr>
                </a:solidFill>
                <a:effectLst/>
                <a:latin typeface="Times New Roman" pitchFamily="18" charset="0"/>
                <a:cs typeface="Times New Roman" pitchFamily="18" charset="0"/>
              </a:rPr>
              <a:t> </a:t>
            </a:r>
            <a:r>
              <a:rPr lang="pl-PL" sz="2000" b="0" i="0" dirty="0" smtClean="0">
                <a:solidFill>
                  <a:schemeClr val="accent1">
                    <a:lumMod val="50000"/>
                  </a:schemeClr>
                </a:solidFill>
                <a:effectLst/>
                <a:latin typeface="Times New Roman" pitchFamily="18" charset="0"/>
                <a:cs typeface="Times New Roman" pitchFamily="18" charset="0"/>
              </a:rPr>
              <a:t>fachowców </a:t>
            </a:r>
            <a:r>
              <a:rPr lang="pl-PL" sz="2000" b="0" i="0" dirty="0">
                <a:solidFill>
                  <a:schemeClr val="accent1">
                    <a:lumMod val="50000"/>
                  </a:schemeClr>
                </a:solidFill>
                <a:effectLst/>
                <a:latin typeface="Times New Roman" pitchFamily="18" charset="0"/>
                <a:cs typeface="Times New Roman" pitchFamily="18" charset="0"/>
              </a:rPr>
              <a:t>w firmach, zgodnie z ich kierunkami kształcenia. </a:t>
            </a:r>
            <a:r>
              <a:rPr lang="pl-PL" sz="2000" dirty="0" smtClean="0">
                <a:solidFill>
                  <a:schemeClr val="accent1">
                    <a:lumMod val="50000"/>
                  </a:schemeClr>
                </a:solidFill>
                <a:latin typeface="Times New Roman" pitchFamily="18" charset="0"/>
                <a:cs typeface="Times New Roman" pitchFamily="18" charset="0"/>
              </a:rPr>
              <a:t>M</a:t>
            </a:r>
            <a:r>
              <a:rPr lang="pl-PL" sz="2000" b="0" i="0" dirty="0" smtClean="0">
                <a:solidFill>
                  <a:schemeClr val="accent1">
                    <a:lumMod val="50000"/>
                  </a:schemeClr>
                </a:solidFill>
                <a:effectLst/>
                <a:latin typeface="Times New Roman" pitchFamily="18" charset="0"/>
                <a:cs typeface="Times New Roman" pitchFamily="18" charset="0"/>
              </a:rPr>
              <a:t>łodzi ludzie</a:t>
            </a:r>
            <a:r>
              <a:rPr lang="pl-PL" sz="2000" b="0" i="0" dirty="0">
                <a:solidFill>
                  <a:schemeClr val="accent1">
                    <a:lumMod val="50000"/>
                  </a:schemeClr>
                </a:solidFill>
                <a:effectLst/>
                <a:latin typeface="Times New Roman" pitchFamily="18" charset="0"/>
                <a:cs typeface="Times New Roman" pitchFamily="18" charset="0"/>
              </a:rPr>
              <a:t> </a:t>
            </a:r>
            <a:r>
              <a:rPr lang="pl-PL" sz="2000" b="0" i="0" dirty="0" smtClean="0">
                <a:solidFill>
                  <a:schemeClr val="accent1">
                    <a:lumMod val="50000"/>
                  </a:schemeClr>
                </a:solidFill>
                <a:effectLst/>
                <a:latin typeface="Times New Roman" pitchFamily="18" charset="0"/>
                <a:cs typeface="Times New Roman" pitchFamily="18" charset="0"/>
              </a:rPr>
              <a:t>przyswoili </a:t>
            </a:r>
            <a:r>
              <a:rPr lang="pl-PL" sz="2000" b="0" i="0" dirty="0">
                <a:solidFill>
                  <a:schemeClr val="accent1">
                    <a:lumMod val="50000"/>
                  </a:schemeClr>
                </a:solidFill>
                <a:effectLst/>
                <a:latin typeface="Times New Roman" pitchFamily="18" charset="0"/>
                <a:cs typeface="Times New Roman" pitchFamily="18" charset="0"/>
              </a:rPr>
              <a:t>innowacyjne technologie, </a:t>
            </a:r>
            <a:r>
              <a:rPr lang="pl-PL" sz="2000" b="0" i="0" dirty="0" smtClean="0">
                <a:solidFill>
                  <a:schemeClr val="accent1">
                    <a:lumMod val="50000"/>
                  </a:schemeClr>
                </a:solidFill>
                <a:effectLst/>
                <a:latin typeface="Times New Roman" pitchFamily="18" charset="0"/>
                <a:cs typeface="Times New Roman" pitchFamily="18" charset="0"/>
              </a:rPr>
              <a:t>poznali </a:t>
            </a:r>
            <a:r>
              <a:rPr lang="pl-PL" sz="2000" b="0" i="0" dirty="0">
                <a:solidFill>
                  <a:schemeClr val="accent1">
                    <a:lumMod val="50000"/>
                  </a:schemeClr>
                </a:solidFill>
                <a:effectLst/>
                <a:latin typeface="Times New Roman" pitchFamily="18" charset="0"/>
                <a:cs typeface="Times New Roman" pitchFamily="18" charset="0"/>
              </a:rPr>
              <a:t>nowoczesne urządzenia, co </a:t>
            </a:r>
            <a:r>
              <a:rPr lang="pl-PL" sz="2000" b="0" i="0" dirty="0" smtClean="0">
                <a:solidFill>
                  <a:schemeClr val="accent1">
                    <a:lumMod val="50000"/>
                  </a:schemeClr>
                </a:solidFill>
                <a:effectLst/>
                <a:latin typeface="Times New Roman" pitchFamily="18" charset="0"/>
                <a:cs typeface="Times New Roman" pitchFamily="18" charset="0"/>
              </a:rPr>
              <a:t>znacząco</a:t>
            </a:r>
            <a:r>
              <a:rPr lang="pl-PL" sz="2000" b="0" i="0" dirty="0">
                <a:solidFill>
                  <a:schemeClr val="accent1">
                    <a:lumMod val="50000"/>
                  </a:schemeClr>
                </a:solidFill>
                <a:effectLst/>
                <a:latin typeface="Times New Roman" pitchFamily="18" charset="0"/>
                <a:cs typeface="Times New Roman" pitchFamily="18" charset="0"/>
              </a:rPr>
              <a:t> </a:t>
            </a:r>
            <a:r>
              <a:rPr lang="pl-PL" sz="2000" b="0" i="0" dirty="0" smtClean="0">
                <a:solidFill>
                  <a:schemeClr val="accent1">
                    <a:lumMod val="50000"/>
                  </a:schemeClr>
                </a:solidFill>
                <a:effectLst/>
                <a:latin typeface="Times New Roman" pitchFamily="18" charset="0"/>
                <a:cs typeface="Times New Roman" pitchFamily="18" charset="0"/>
              </a:rPr>
              <a:t>wzmocni </a:t>
            </a:r>
            <a:r>
              <a:rPr lang="pl-PL" sz="2000" b="0" i="0" dirty="0">
                <a:solidFill>
                  <a:schemeClr val="accent1">
                    <a:lumMod val="50000"/>
                  </a:schemeClr>
                </a:solidFill>
                <a:effectLst/>
                <a:latin typeface="Times New Roman" pitchFamily="18" charset="0"/>
                <a:cs typeface="Times New Roman" pitchFamily="18" charset="0"/>
              </a:rPr>
              <a:t>ich </a:t>
            </a:r>
            <a:r>
              <a:rPr lang="pl-PL" sz="2000" b="0" i="0" dirty="0" smtClean="0">
                <a:solidFill>
                  <a:schemeClr val="accent1">
                    <a:lumMod val="50000"/>
                  </a:schemeClr>
                </a:solidFill>
                <a:effectLst/>
                <a:latin typeface="Times New Roman" pitchFamily="18" charset="0"/>
                <a:cs typeface="Times New Roman" pitchFamily="18" charset="0"/>
              </a:rPr>
              <a:t>specjalistyczną wiedzę</a:t>
            </a:r>
            <a:r>
              <a:rPr lang="pl-PL" sz="2000" b="0" i="0" dirty="0" smtClean="0">
                <a:solidFill>
                  <a:schemeClr val="accent1">
                    <a:lumMod val="50000"/>
                  </a:schemeClr>
                </a:solidFill>
                <a:effectLst/>
                <a:latin typeface="Times New Roman" pitchFamily="18" charset="0"/>
                <a:cs typeface="Times New Roman" pitchFamily="18" charset="0"/>
              </a:rPr>
              <a:t>.</a:t>
            </a:r>
            <a:br>
              <a:rPr lang="pl-PL" sz="2000" b="0" i="0" dirty="0" smtClean="0">
                <a:solidFill>
                  <a:schemeClr val="accent1">
                    <a:lumMod val="50000"/>
                  </a:schemeClr>
                </a:solidFill>
                <a:effectLst/>
                <a:latin typeface="Times New Roman" pitchFamily="18" charset="0"/>
                <a:cs typeface="Times New Roman" pitchFamily="18" charset="0"/>
              </a:rPr>
            </a:br>
            <a:r>
              <a:rPr lang="pl-PL" sz="2000" dirty="0">
                <a:solidFill>
                  <a:schemeClr val="accent1">
                    <a:lumMod val="50000"/>
                  </a:schemeClr>
                </a:solidFill>
                <a:latin typeface="Times New Roman" pitchFamily="18" charset="0"/>
                <a:cs typeface="Times New Roman" pitchFamily="18" charset="0"/>
              </a:rPr>
              <a:t/>
            </a:r>
            <a:br>
              <a:rPr lang="pl-PL" sz="2000" dirty="0">
                <a:solidFill>
                  <a:schemeClr val="accent1">
                    <a:lumMod val="50000"/>
                  </a:schemeClr>
                </a:solidFill>
                <a:latin typeface="Times New Roman" pitchFamily="18" charset="0"/>
                <a:cs typeface="Times New Roman" pitchFamily="18" charset="0"/>
              </a:rPr>
            </a:br>
            <a:r>
              <a:rPr lang="pl-PL" sz="2000" b="0" i="0" dirty="0">
                <a:solidFill>
                  <a:schemeClr val="accent1">
                    <a:lumMod val="50000"/>
                  </a:schemeClr>
                </a:solidFill>
                <a:effectLst/>
                <a:latin typeface="Times New Roman" pitchFamily="18" charset="0"/>
                <a:cs typeface="Times New Roman" pitchFamily="18" charset="0"/>
              </a:rPr>
              <a:t>Umiejętności organizacyjne, analityczne, dobra znajomość języka angielskiego </a:t>
            </a:r>
            <a:r>
              <a:rPr lang="pl-PL" sz="2000" b="0" i="0" dirty="0" smtClean="0">
                <a:solidFill>
                  <a:schemeClr val="accent1">
                    <a:lumMod val="50000"/>
                  </a:schemeClr>
                </a:solidFill>
                <a:effectLst/>
                <a:latin typeface="Times New Roman" pitchFamily="18" charset="0"/>
                <a:cs typeface="Times New Roman" pitchFamily="18" charset="0"/>
              </a:rPr>
              <a:t>czy kreatywność </a:t>
            </a:r>
            <a:r>
              <a:rPr lang="pl-PL" sz="2000" b="0" i="0" dirty="0">
                <a:solidFill>
                  <a:schemeClr val="accent1">
                    <a:lumMod val="50000"/>
                  </a:schemeClr>
                </a:solidFill>
                <a:effectLst/>
                <a:latin typeface="Times New Roman" pitchFamily="18" charset="0"/>
                <a:cs typeface="Times New Roman" pitchFamily="18" charset="0"/>
              </a:rPr>
              <a:t>to atuty, dzięki którym uczący się w Powiatowym </a:t>
            </a:r>
            <a:r>
              <a:rPr lang="pl-PL" sz="2000" b="0" i="0" dirty="0" smtClean="0">
                <a:solidFill>
                  <a:schemeClr val="accent1">
                    <a:lumMod val="50000"/>
                  </a:schemeClr>
                </a:solidFill>
                <a:effectLst/>
                <a:latin typeface="Times New Roman" pitchFamily="18" charset="0"/>
                <a:cs typeface="Times New Roman" pitchFamily="18" charset="0"/>
              </a:rPr>
              <a:t>Zespole Szkół </a:t>
            </a:r>
            <a:r>
              <a:rPr lang="pl-PL" sz="2000" b="0" i="0" dirty="0" smtClean="0">
                <a:solidFill>
                  <a:schemeClr val="accent1">
                    <a:lumMod val="50000"/>
                  </a:schemeClr>
                </a:solidFill>
                <a:effectLst/>
                <a:latin typeface="Times New Roman" pitchFamily="18" charset="0"/>
                <a:cs typeface="Times New Roman" pitchFamily="18" charset="0"/>
              </a:rPr>
              <a:t>nie </a:t>
            </a:r>
            <a:r>
              <a:rPr lang="pl-PL" sz="2000" b="0" i="0" dirty="0" smtClean="0">
                <a:solidFill>
                  <a:schemeClr val="accent1">
                    <a:lumMod val="50000"/>
                  </a:schemeClr>
                </a:solidFill>
                <a:effectLst/>
                <a:latin typeface="Times New Roman" pitchFamily="18" charset="0"/>
                <a:cs typeface="Times New Roman" pitchFamily="18" charset="0"/>
              </a:rPr>
              <a:t>powinni</a:t>
            </a:r>
            <a:r>
              <a:rPr lang="pl-PL" sz="2000" b="0" i="0" dirty="0">
                <a:solidFill>
                  <a:schemeClr val="accent1">
                    <a:lumMod val="50000"/>
                  </a:schemeClr>
                </a:solidFill>
                <a:effectLst/>
                <a:latin typeface="Times New Roman" pitchFamily="18" charset="0"/>
                <a:cs typeface="Times New Roman" pitchFamily="18" charset="0"/>
              </a:rPr>
              <a:t> </a:t>
            </a:r>
            <a:r>
              <a:rPr lang="pl-PL" sz="2000" b="0" i="0" dirty="0" smtClean="0">
                <a:solidFill>
                  <a:schemeClr val="accent1">
                    <a:lumMod val="50000"/>
                  </a:schemeClr>
                </a:solidFill>
                <a:effectLst/>
                <a:latin typeface="Times New Roman" pitchFamily="18" charset="0"/>
                <a:cs typeface="Times New Roman" pitchFamily="18" charset="0"/>
              </a:rPr>
              <a:t>mieć </a:t>
            </a:r>
            <a:r>
              <a:rPr lang="pl-PL" sz="2000" b="0" i="0" dirty="0">
                <a:solidFill>
                  <a:schemeClr val="accent1">
                    <a:lumMod val="50000"/>
                  </a:schemeClr>
                </a:solidFill>
                <a:effectLst/>
                <a:latin typeface="Times New Roman" pitchFamily="18" charset="0"/>
                <a:cs typeface="Times New Roman" pitchFamily="18" charset="0"/>
              </a:rPr>
              <a:t>problemu ze znalezieniem atrakcyjnego miejsca pracy.</a:t>
            </a:r>
            <a:endParaRPr lang="pl-PL" sz="2000" dirty="0">
              <a:solidFill>
                <a:schemeClr val="accent1">
                  <a:lumMod val="50000"/>
                </a:schemeClr>
              </a:solidFill>
              <a:latin typeface="Times New Roman" pitchFamily="18" charset="0"/>
              <a:cs typeface="Times New Roman" pitchFamily="18" charset="0"/>
            </a:endParaRPr>
          </a:p>
        </p:txBody>
      </p:sp>
      <p:pic>
        <p:nvPicPr>
          <p:cNvPr id="5" name="Picture 10" descr="Może być zdjęciem przedstawiającym 8 osób, ludzie stoją i ocean">
            <a:extLst>
              <a:ext uri="{FF2B5EF4-FFF2-40B4-BE49-F238E27FC236}">
                <a16:creationId xmlns="" xmlns:a16="http://schemas.microsoft.com/office/drawing/2014/main" id="{9D843302-F5B3-3998-771A-FDD7C51AB9BD}"/>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54272" y="4214412"/>
            <a:ext cx="3931905" cy="2205222"/>
          </a:xfrm>
          <a:prstGeom prst="rect">
            <a:avLst/>
          </a:prstGeom>
          <a:noFill/>
          <a:ln w="12700">
            <a:solidFill>
              <a:schemeClr val="bg1"/>
            </a:solidFill>
          </a:ln>
          <a:effectLst>
            <a:outerShdw blurRad="76200" dir="13500000" sy="23000" kx="1200000" algn="br" rotWithShape="0">
              <a:prstClr val="black">
                <a:alpha val="20000"/>
              </a:prstClr>
            </a:outerShdw>
          </a:effectLst>
          <a:extLst>
            <a:ext uri="{909E8E84-426E-40DD-AFC4-6F175D3DCCD1}">
              <a14:hiddenFill xmlns="" xmlns:a14="http://schemas.microsoft.com/office/drawing/2010/main">
                <a:solidFill>
                  <a:srgbClr val="FFFFFF"/>
                </a:solidFill>
              </a14:hiddenFill>
            </a:ext>
          </a:extLst>
        </p:spPr>
      </p:pic>
      <p:pic>
        <p:nvPicPr>
          <p:cNvPr id="6" name="Picture 2" descr="Szkoła Podstawowa nr 1 w Chodzieży - Erasmus Plus">
            <a:extLst>
              <a:ext uri="{FF2B5EF4-FFF2-40B4-BE49-F238E27FC236}">
                <a16:creationId xmlns="" xmlns:a16="http://schemas.microsoft.com/office/drawing/2014/main" id="{0EA5CA3E-F666-38D4-A2F7-6B3B1CF5C062}"/>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273049" y="4545391"/>
            <a:ext cx="2877879" cy="1543263"/>
          </a:xfrm>
          <a:prstGeom prst="rect">
            <a:avLst/>
          </a:prstGeom>
          <a:noFill/>
          <a:ln w="12700">
            <a:solidFill>
              <a:schemeClr val="bg1"/>
            </a:solidFill>
          </a:ln>
          <a:effectLst>
            <a:outerShdw blurRad="76200" dist="12700" dir="2700000" sy="-23000" kx="-800400" algn="bl" rotWithShape="0">
              <a:prstClr val="black">
                <a:alpha val="20000"/>
              </a:prstClr>
            </a:outerShdw>
          </a:effectLst>
          <a:extLst>
            <a:ext uri="{909E8E84-426E-40DD-AFC4-6F175D3DCCD1}">
              <a14:hiddenFill xmlns="" xmlns:a14="http://schemas.microsoft.com/office/drawing/2010/main">
                <a:solidFill>
                  <a:srgbClr val="FFFFFF"/>
                </a:solidFill>
              </a14:hiddenFill>
            </a:ext>
          </a:extLst>
        </p:spPr>
      </p:pic>
      <p:pic>
        <p:nvPicPr>
          <p:cNvPr id="3" name="Picture 2" descr="Może być zdjęciem przedstawiającym 2 osoby, ludzie stoją i na świeżym powietrzu">
            <a:extLst>
              <a:ext uri="{FF2B5EF4-FFF2-40B4-BE49-F238E27FC236}">
                <a16:creationId xmlns="" xmlns:a16="http://schemas.microsoft.com/office/drawing/2014/main" id="{1E85DC3E-E9EE-B2B4-CD17-9DBD3409BF5B}"/>
              </a:ext>
            </a:extLst>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9792586" y="3208601"/>
            <a:ext cx="1977655" cy="3248247"/>
          </a:xfrm>
          <a:prstGeom prst="rect">
            <a:avLst/>
          </a:prstGeom>
          <a:noFill/>
          <a:ln w="12700">
            <a:solidFill>
              <a:schemeClr val="bg1"/>
            </a:solid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525688329"/>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2000"/>
                                        <p:tgtEl>
                                          <p:spTgt spid="5"/>
                                        </p:tgtEl>
                                      </p:cBhvr>
                                    </p:animEffect>
                                    <p:anim calcmode="lin" valueType="num">
                                      <p:cBhvr>
                                        <p:cTn id="26" dur="2000" fill="hold"/>
                                        <p:tgtEl>
                                          <p:spTgt spid="5"/>
                                        </p:tgtEl>
                                        <p:attrNameLst>
                                          <p:attrName>ppt_w</p:attrName>
                                        </p:attrNameLst>
                                      </p:cBhvr>
                                      <p:tavLst>
                                        <p:tav tm="0" fmla="#ppt_w*sin(2.5*pi*$)">
                                          <p:val>
                                            <p:fltVal val="0"/>
                                          </p:val>
                                        </p:tav>
                                        <p:tav tm="100000">
                                          <p:val>
                                            <p:fltVal val="1"/>
                                          </p:val>
                                        </p:tav>
                                      </p:tavLst>
                                    </p:anim>
                                    <p:anim calcmode="lin" valueType="num">
                                      <p:cBhvr>
                                        <p:cTn id="27"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9FF82C13-9B67-6CB6-CD52-A473D4E10909}"/>
              </a:ext>
            </a:extLst>
          </p:cNvPr>
          <p:cNvSpPr>
            <a:spLocks noGrp="1"/>
          </p:cNvSpPr>
          <p:nvPr>
            <p:ph type="title"/>
          </p:nvPr>
        </p:nvSpPr>
        <p:spPr>
          <a:xfrm>
            <a:off x="558211" y="705293"/>
            <a:ext cx="10065673" cy="1303981"/>
          </a:xfrm>
        </p:spPr>
        <p:txBody>
          <a:bodyPr>
            <a:noAutofit/>
          </a:bodyPr>
          <a:lstStyle/>
          <a:p>
            <a:pPr algn="ctr"/>
            <a:r>
              <a:rPr lang="pl-PL" sz="2800" b="0" i="0" dirty="0">
                <a:effectLst/>
                <a:latin typeface="Times New Roman" pitchFamily="18" charset="0"/>
                <a:cs typeface="Times New Roman" pitchFamily="18" charset="0"/>
              </a:rPr>
              <a:t> </a:t>
            </a:r>
            <a:r>
              <a:rPr lang="pl-PL" sz="2800" b="1" i="0" dirty="0">
                <a:effectLst/>
                <a:latin typeface="Times New Roman" pitchFamily="18" charset="0"/>
                <a:cs typeface="Times New Roman" pitchFamily="18" charset="0"/>
              </a:rPr>
              <a:t>Uczniowie Powiatowego Zespołu Szkół w Łopusznie </a:t>
            </a:r>
            <a:r>
              <a:rPr lang="pl-PL" sz="2800" b="1" i="0" dirty="0" smtClean="0">
                <a:effectLst/>
                <a:latin typeface="Times New Roman" pitchFamily="18" charset="0"/>
                <a:cs typeface="Times New Roman" pitchFamily="18" charset="0"/>
              </a:rPr>
              <a:t>w</a:t>
            </a:r>
            <a:r>
              <a:rPr lang="pl-PL" sz="2800" b="1" dirty="0" smtClean="0">
                <a:latin typeface="Times New Roman" pitchFamily="18" charset="0"/>
                <a:cs typeface="Times New Roman" pitchFamily="18" charset="0"/>
              </a:rPr>
              <a:t>zięli </a:t>
            </a:r>
            <a:r>
              <a:rPr lang="pl-PL" sz="2800" b="1" dirty="0">
                <a:latin typeface="Times New Roman" pitchFamily="18" charset="0"/>
                <a:cs typeface="Times New Roman" pitchFamily="18" charset="0"/>
              </a:rPr>
              <a:t>udział w </a:t>
            </a:r>
            <a:r>
              <a:rPr lang="pl-PL" sz="2800" b="1" i="0" dirty="0">
                <a:effectLst/>
                <a:latin typeface="Times New Roman" pitchFamily="18" charset="0"/>
                <a:cs typeface="Times New Roman" pitchFamily="18" charset="0"/>
              </a:rPr>
              <a:t>realizacji  projektu o nazwie </a:t>
            </a:r>
            <a:r>
              <a:rPr lang="pl-PL" sz="2800" b="1" i="0" dirty="0" smtClean="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„Staże </a:t>
            </a:r>
            <a:r>
              <a:rPr lang="pl-PL" sz="2800" b="1" i="0" dirty="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zagraniczne – droga ku lepszej przyszłości” nr 2021-1-PL01-KA121-VET-000020137. </a:t>
            </a:r>
            <a:r>
              <a:rPr lang="pl-PL" sz="2800" b="1" i="0" dirty="0">
                <a:effectLst/>
                <a:latin typeface="Times New Roman" pitchFamily="18" charset="0"/>
                <a:cs typeface="Times New Roman" pitchFamily="18" charset="0"/>
              </a:rPr>
              <a:t>Projekt ten </a:t>
            </a:r>
            <a:r>
              <a:rPr lang="pl-PL" sz="2800" b="1" i="0" dirty="0" smtClean="0">
                <a:effectLst/>
                <a:latin typeface="Times New Roman" pitchFamily="18" charset="0"/>
                <a:cs typeface="Times New Roman" pitchFamily="18" charset="0"/>
              </a:rPr>
              <a:t>finansowany b</a:t>
            </a:r>
            <a:r>
              <a:rPr lang="pl-PL" sz="2800" b="1" dirty="0" smtClean="0">
                <a:latin typeface="Times New Roman" pitchFamily="18" charset="0"/>
                <a:cs typeface="Times New Roman" pitchFamily="18" charset="0"/>
              </a:rPr>
              <a:t>ył </a:t>
            </a:r>
            <a:r>
              <a:rPr lang="pl-PL" sz="2800" b="1" dirty="0">
                <a:latin typeface="Times New Roman" pitchFamily="18" charset="0"/>
                <a:cs typeface="Times New Roman" pitchFamily="18" charset="0"/>
              </a:rPr>
              <a:t>z</a:t>
            </a:r>
            <a:r>
              <a:rPr lang="pl-PL" sz="2800" b="1" dirty="0" smtClean="0">
                <a:latin typeface="Times New Roman" pitchFamily="18" charset="0"/>
                <a:cs typeface="Times New Roman" pitchFamily="18" charset="0"/>
              </a:rPr>
              <a:t>e</a:t>
            </a:r>
            <a:r>
              <a:rPr lang="pl-PL" sz="2800" b="1" i="0" dirty="0" smtClean="0">
                <a:effectLst/>
                <a:latin typeface="Times New Roman" pitchFamily="18" charset="0"/>
                <a:cs typeface="Times New Roman" pitchFamily="18" charset="0"/>
              </a:rPr>
              <a:t> </a:t>
            </a:r>
            <a:r>
              <a:rPr lang="pl-PL" sz="2800" b="1" i="0" dirty="0">
                <a:effectLst/>
                <a:latin typeface="Times New Roman" pitchFamily="18" charset="0"/>
                <a:cs typeface="Times New Roman" pitchFamily="18" charset="0"/>
              </a:rPr>
              <a:t>środków Programu Erasmus+ (sektor Kształcenie i szkolenie zawodowe</a:t>
            </a:r>
            <a:r>
              <a:rPr lang="pl-PL" sz="2800" b="1" i="0" dirty="0">
                <a:effectLst/>
                <a:latin typeface="Segoe UI Historic" panose="020B0502040204020203" pitchFamily="34" charset="0"/>
              </a:rPr>
              <a:t>)</a:t>
            </a:r>
            <a:endParaRPr lang="pl-PL" sz="2800" b="1" dirty="0"/>
          </a:p>
        </p:txBody>
      </p:sp>
      <p:sp>
        <p:nvSpPr>
          <p:cNvPr id="3" name="Symbol zastępczy zawartości 2">
            <a:extLst>
              <a:ext uri="{FF2B5EF4-FFF2-40B4-BE49-F238E27FC236}">
                <a16:creationId xmlns="" xmlns:a16="http://schemas.microsoft.com/office/drawing/2014/main" id="{E8548CAC-1C39-E38E-832F-6D612A721933}"/>
              </a:ext>
            </a:extLst>
          </p:cNvPr>
          <p:cNvSpPr>
            <a:spLocks noGrp="1"/>
          </p:cNvSpPr>
          <p:nvPr>
            <p:ph idx="1"/>
          </p:nvPr>
        </p:nvSpPr>
        <p:spPr>
          <a:xfrm>
            <a:off x="350874" y="3058636"/>
            <a:ext cx="9859927" cy="1637805"/>
          </a:xfrm>
        </p:spPr>
        <p:txBody>
          <a:bodyPr>
            <a:normAutofit/>
          </a:bodyPr>
          <a:lstStyle/>
          <a:p>
            <a:pPr algn="r"/>
            <a:r>
              <a:rPr lang="pl-PL" b="1" i="0" dirty="0" smtClean="0">
                <a:solidFill>
                  <a:schemeClr val="accent1">
                    <a:lumMod val="50000"/>
                  </a:schemeClr>
                </a:solidFill>
                <a:effectLst/>
                <a:latin typeface="Times New Roman" pitchFamily="18" charset="0"/>
                <a:cs typeface="Times New Roman" pitchFamily="18" charset="0"/>
              </a:rPr>
              <a:t>Projekt „Staże </a:t>
            </a:r>
            <a:r>
              <a:rPr lang="pl-PL" b="1" i="0" dirty="0">
                <a:solidFill>
                  <a:schemeClr val="accent1">
                    <a:lumMod val="50000"/>
                  </a:schemeClr>
                </a:solidFill>
                <a:effectLst/>
                <a:latin typeface="Times New Roman" pitchFamily="18" charset="0"/>
                <a:cs typeface="Times New Roman" pitchFamily="18" charset="0"/>
              </a:rPr>
              <a:t>zagraniczne – droga ku lepszej przyszłości”</a:t>
            </a:r>
            <a:r>
              <a:rPr lang="pl-PL" b="0" i="0" dirty="0">
                <a:solidFill>
                  <a:schemeClr val="accent1">
                    <a:lumMod val="50000"/>
                  </a:schemeClr>
                </a:solidFill>
                <a:effectLst/>
                <a:latin typeface="Times New Roman" pitchFamily="18" charset="0"/>
                <a:cs typeface="Times New Roman" pitchFamily="18" charset="0"/>
              </a:rPr>
              <a:t> </a:t>
            </a:r>
            <a:r>
              <a:rPr lang="pl-PL" dirty="0">
                <a:solidFill>
                  <a:schemeClr val="accent1">
                    <a:lumMod val="50000"/>
                  </a:schemeClr>
                </a:solidFill>
                <a:latin typeface="Times New Roman" pitchFamily="18" charset="0"/>
                <a:cs typeface="Times New Roman" pitchFamily="18" charset="0"/>
              </a:rPr>
              <a:t>był</a:t>
            </a:r>
            <a:r>
              <a:rPr lang="pl-PL" b="0" i="0" dirty="0">
                <a:solidFill>
                  <a:schemeClr val="accent1">
                    <a:lumMod val="50000"/>
                  </a:schemeClr>
                </a:solidFill>
                <a:effectLst/>
                <a:latin typeface="Times New Roman" pitchFamily="18" charset="0"/>
                <a:cs typeface="Times New Roman" pitchFamily="18" charset="0"/>
              </a:rPr>
              <a:t> adresowany do uczniów technikum kształcących się w zawodzie: technik reklamy, technik informatyk, technik hotelarstwa oraz technik </a:t>
            </a:r>
            <a:r>
              <a:rPr lang="pl-PL" dirty="0" smtClean="0">
                <a:solidFill>
                  <a:schemeClr val="accent1">
                    <a:lumMod val="50000"/>
                  </a:schemeClr>
                </a:solidFill>
                <a:latin typeface="Times New Roman" pitchFamily="18" charset="0"/>
                <a:cs typeface="Times New Roman" pitchFamily="18" charset="0"/>
              </a:rPr>
              <a:t>ż</a:t>
            </a:r>
            <a:r>
              <a:rPr lang="pl-PL" b="0" i="0" dirty="0" smtClean="0">
                <a:solidFill>
                  <a:schemeClr val="accent1">
                    <a:lumMod val="50000"/>
                  </a:schemeClr>
                </a:solidFill>
                <a:effectLst/>
                <a:latin typeface="Times New Roman" pitchFamily="18" charset="0"/>
                <a:cs typeface="Times New Roman" pitchFamily="18" charset="0"/>
              </a:rPr>
              <a:t>ywienia </a:t>
            </a:r>
            <a:r>
              <a:rPr lang="pl-PL" b="0" i="0" dirty="0">
                <a:solidFill>
                  <a:schemeClr val="accent1">
                    <a:lumMod val="50000"/>
                  </a:schemeClr>
                </a:solidFill>
                <a:effectLst/>
                <a:latin typeface="Times New Roman" pitchFamily="18" charset="0"/>
                <a:cs typeface="Times New Roman" pitchFamily="18" charset="0"/>
              </a:rPr>
              <a:t>i usług gastronomicznych. Do projektu zakwalifikowali się uczniowie </a:t>
            </a:r>
            <a:r>
              <a:rPr lang="pl-PL" b="0" i="0" dirty="0" smtClean="0">
                <a:solidFill>
                  <a:schemeClr val="accent1">
                    <a:lumMod val="50000"/>
                  </a:schemeClr>
                </a:solidFill>
                <a:effectLst/>
                <a:latin typeface="Times New Roman" pitchFamily="18" charset="0"/>
                <a:cs typeface="Times New Roman" pitchFamily="18" charset="0"/>
              </a:rPr>
              <a:t>z </a:t>
            </a:r>
            <a:r>
              <a:rPr lang="pl-PL" b="0" i="0" dirty="0">
                <a:solidFill>
                  <a:schemeClr val="accent1">
                    <a:lumMod val="50000"/>
                  </a:schemeClr>
                </a:solidFill>
                <a:effectLst/>
                <a:latin typeface="Times New Roman" pitchFamily="18" charset="0"/>
                <a:cs typeface="Times New Roman" pitchFamily="18" charset="0"/>
              </a:rPr>
              <a:t>najlepszymi wynikami, według punktacji zamieszczonej na kartach zgłoszeniowych. Uczestnikami praktyk zawodowych byli uczniowie z odpowiednią znajomością języka angielskiego</a:t>
            </a:r>
            <a:r>
              <a:rPr lang="pl-PL" b="0" i="0" dirty="0" smtClean="0">
                <a:solidFill>
                  <a:schemeClr val="accent1">
                    <a:lumMod val="50000"/>
                  </a:schemeClr>
                </a:solidFill>
                <a:effectLst/>
                <a:latin typeface="Times New Roman" pitchFamily="18" charset="0"/>
                <a:cs typeface="Times New Roman" pitchFamily="18" charset="0"/>
              </a:rPr>
              <a:t>.</a:t>
            </a:r>
            <a:endParaRPr lang="pl-PL" dirty="0">
              <a:solidFill>
                <a:schemeClr val="accent1">
                  <a:lumMod val="50000"/>
                </a:schemeClr>
              </a:solidFill>
              <a:latin typeface="Times New Roman" pitchFamily="18" charset="0"/>
              <a:cs typeface="Times New Roman" pitchFamily="18" charset="0"/>
            </a:endParaRPr>
          </a:p>
        </p:txBody>
      </p:sp>
      <p:pic>
        <p:nvPicPr>
          <p:cNvPr id="2050" name="Picture 2" descr="Szkoła Podstawowa nr 1 w Chodzieży - Erasmus Plus">
            <a:extLst>
              <a:ext uri="{FF2B5EF4-FFF2-40B4-BE49-F238E27FC236}">
                <a16:creationId xmlns="" xmlns:a16="http://schemas.microsoft.com/office/drawing/2014/main" id="{D01A8A6E-7C5C-53A7-253D-5E1F8A803D01}"/>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12781" y="4988322"/>
            <a:ext cx="2349795" cy="1260078"/>
          </a:xfrm>
          <a:prstGeom prst="rect">
            <a:avLst/>
          </a:prstGeom>
          <a:noFill/>
          <a:ln>
            <a:solidFill>
              <a:schemeClr val="bg1"/>
            </a:solidFill>
          </a:ln>
          <a:effectLst>
            <a:outerShdw blurRad="50800" dist="38100" dir="5400000" algn="t"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76238297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2050"/>
                                        </p:tgtEl>
                                        <p:attrNameLst>
                                          <p:attrName>r</p:attrName>
                                        </p:attrNameLst>
                                      </p:cBhvr>
                                    </p:animRot>
                                    <p:animRot by="-240000">
                                      <p:cBhvr>
                                        <p:cTn id="7" dur="200" fill="hold">
                                          <p:stCondLst>
                                            <p:cond delay="200"/>
                                          </p:stCondLst>
                                        </p:cTn>
                                        <p:tgtEl>
                                          <p:spTgt spid="2050"/>
                                        </p:tgtEl>
                                        <p:attrNameLst>
                                          <p:attrName>r</p:attrName>
                                        </p:attrNameLst>
                                      </p:cBhvr>
                                    </p:animRot>
                                    <p:animRot by="240000">
                                      <p:cBhvr>
                                        <p:cTn id="8" dur="200" fill="hold">
                                          <p:stCondLst>
                                            <p:cond delay="400"/>
                                          </p:stCondLst>
                                        </p:cTn>
                                        <p:tgtEl>
                                          <p:spTgt spid="2050"/>
                                        </p:tgtEl>
                                        <p:attrNameLst>
                                          <p:attrName>r</p:attrName>
                                        </p:attrNameLst>
                                      </p:cBhvr>
                                    </p:animRot>
                                    <p:animRot by="-240000">
                                      <p:cBhvr>
                                        <p:cTn id="9" dur="200" fill="hold">
                                          <p:stCondLst>
                                            <p:cond delay="600"/>
                                          </p:stCondLst>
                                        </p:cTn>
                                        <p:tgtEl>
                                          <p:spTgt spid="2050"/>
                                        </p:tgtEl>
                                        <p:attrNameLst>
                                          <p:attrName>r</p:attrName>
                                        </p:attrNameLst>
                                      </p:cBhvr>
                                    </p:animRot>
                                    <p:animRot by="120000">
                                      <p:cBhvr>
                                        <p:cTn id="10" dur="200" fill="hold">
                                          <p:stCondLst>
                                            <p:cond delay="800"/>
                                          </p:stCondLst>
                                        </p:cTn>
                                        <p:tgtEl>
                                          <p:spTgt spid="20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D8220FF2-B508-88FD-EE45-0297D15D8AF1}"/>
              </a:ext>
            </a:extLst>
          </p:cNvPr>
          <p:cNvSpPr>
            <a:spLocks noGrp="1"/>
          </p:cNvSpPr>
          <p:nvPr>
            <p:ph type="title"/>
          </p:nvPr>
        </p:nvSpPr>
        <p:spPr>
          <a:xfrm>
            <a:off x="1" y="467114"/>
            <a:ext cx="11093116" cy="2685160"/>
          </a:xfrm>
        </p:spPr>
        <p:txBody>
          <a:bodyPr>
            <a:normAutofit/>
          </a:bodyPr>
          <a:lstStyle/>
          <a:p>
            <a:pPr algn="ctr"/>
            <a:r>
              <a:rPr lang="pl-PL" b="1" i="0" dirty="0">
                <a:effectLst/>
                <a:latin typeface="Times New Roman" pitchFamily="18" charset="0"/>
                <a:cs typeface="Times New Roman" pitchFamily="18" charset="0"/>
              </a:rPr>
              <a:t>Projekt zakładał przeprowadzenie            d</a:t>
            </a:r>
            <a:r>
              <a:rPr lang="pl-PL" b="1" dirty="0">
                <a:latin typeface="Times New Roman" pitchFamily="18" charset="0"/>
                <a:cs typeface="Times New Roman" pitchFamily="18" charset="0"/>
              </a:rPr>
              <a:t>wu</a:t>
            </a:r>
            <a:r>
              <a:rPr lang="pl-PL" b="1" i="0" dirty="0">
                <a:effectLst/>
                <a:latin typeface="Times New Roman" pitchFamily="18" charset="0"/>
                <a:cs typeface="Times New Roman" pitchFamily="18" charset="0"/>
              </a:rPr>
              <a:t>tygodniowych praktyk zawodowych dla </a:t>
            </a:r>
            <a:r>
              <a:rPr lang="pl-PL" b="1" dirty="0">
                <a:latin typeface="Times New Roman" pitchFamily="18" charset="0"/>
                <a:cs typeface="Times New Roman" pitchFamily="18" charset="0"/>
              </a:rPr>
              <a:t>dwudziestotrzy</a:t>
            </a:r>
            <a:r>
              <a:rPr lang="pl-PL" b="1" i="0" dirty="0">
                <a:effectLst/>
                <a:latin typeface="Times New Roman" pitchFamily="18" charset="0"/>
                <a:cs typeface="Times New Roman" pitchFamily="18" charset="0"/>
              </a:rPr>
              <a:t>osobowej </a:t>
            </a:r>
            <a:r>
              <a:rPr lang="pl-PL" b="1" i="0" dirty="0" smtClean="0">
                <a:effectLst/>
                <a:latin typeface="Times New Roman" pitchFamily="18" charset="0"/>
                <a:cs typeface="Times New Roman" pitchFamily="18" charset="0"/>
              </a:rPr>
              <a:t>grupy wraz </a:t>
            </a:r>
            <a:r>
              <a:rPr lang="pl-PL" b="1" i="0" dirty="0">
                <a:effectLst/>
                <a:latin typeface="Times New Roman" pitchFamily="18" charset="0"/>
                <a:cs typeface="Times New Roman" pitchFamily="18" charset="0"/>
              </a:rPr>
              <a:t>z opiekunami. </a:t>
            </a:r>
            <a:r>
              <a:rPr lang="pl-PL" b="1" i="0" dirty="0" smtClean="0">
                <a:effectLst/>
                <a:latin typeface="Times New Roman" pitchFamily="18" charset="0"/>
                <a:cs typeface="Times New Roman" pitchFamily="18" charset="0"/>
              </a:rPr>
              <a:t/>
            </a:r>
            <a:br>
              <a:rPr lang="pl-PL" b="1" i="0" dirty="0" smtClean="0">
                <a:effectLst/>
                <a:latin typeface="Times New Roman" pitchFamily="18" charset="0"/>
                <a:cs typeface="Times New Roman" pitchFamily="18" charset="0"/>
              </a:rPr>
            </a:br>
            <a:r>
              <a:rPr lang="pl-PL" b="1" i="0" dirty="0" smtClean="0">
                <a:effectLst/>
                <a:latin typeface="Times New Roman" pitchFamily="18" charset="0"/>
                <a:cs typeface="Times New Roman" pitchFamily="18" charset="0"/>
              </a:rPr>
              <a:t>Na </a:t>
            </a:r>
            <a:r>
              <a:rPr lang="pl-PL" b="1" i="0" dirty="0">
                <a:effectLst/>
                <a:latin typeface="Times New Roman" pitchFamily="18" charset="0"/>
                <a:cs typeface="Times New Roman" pitchFamily="18" charset="0"/>
              </a:rPr>
              <a:t>miejsce praktyk wybrano Grecję. </a:t>
            </a:r>
            <a:endParaRPr lang="pl-PL" b="1" dirty="0">
              <a:latin typeface="Times New Roman" pitchFamily="18" charset="0"/>
              <a:cs typeface="Times New Roman" pitchFamily="18" charset="0"/>
            </a:endParaRPr>
          </a:p>
        </p:txBody>
      </p:sp>
      <p:sp>
        <p:nvSpPr>
          <p:cNvPr id="3" name="Symbol zastępczy zawartości 2">
            <a:extLst>
              <a:ext uri="{FF2B5EF4-FFF2-40B4-BE49-F238E27FC236}">
                <a16:creationId xmlns="" xmlns:a16="http://schemas.microsoft.com/office/drawing/2014/main" id="{3A2F3BC1-838F-E988-13F3-340B3220A3AE}"/>
              </a:ext>
            </a:extLst>
          </p:cNvPr>
          <p:cNvSpPr>
            <a:spLocks noGrp="1"/>
          </p:cNvSpPr>
          <p:nvPr>
            <p:ph idx="1"/>
          </p:nvPr>
        </p:nvSpPr>
        <p:spPr>
          <a:xfrm>
            <a:off x="505046" y="3309403"/>
            <a:ext cx="8234918" cy="1879286"/>
          </a:xfrm>
        </p:spPr>
        <p:txBody>
          <a:bodyPr>
            <a:normAutofit/>
          </a:bodyPr>
          <a:lstStyle/>
          <a:p>
            <a:pPr marL="0" indent="0" algn="ctr">
              <a:spcBef>
                <a:spcPts val="0"/>
              </a:spcBef>
              <a:buNone/>
            </a:pPr>
            <a:r>
              <a:rPr lang="pl-PL" sz="2000" b="0" i="0" dirty="0">
                <a:solidFill>
                  <a:schemeClr val="accent1">
                    <a:lumMod val="50000"/>
                  </a:schemeClr>
                </a:solidFill>
                <a:effectLst/>
                <a:latin typeface="Times New Roman" pitchFamily="18" charset="0"/>
                <a:cs typeface="Times New Roman" pitchFamily="18" charset="0"/>
              </a:rPr>
              <a:t>Praktyki  były znakomitym uzupełnieniem nauki w szkole oraz okazją </a:t>
            </a:r>
            <a:endParaRPr lang="pl-PL" sz="2000" b="0" i="0" dirty="0" smtClean="0">
              <a:solidFill>
                <a:schemeClr val="accent1">
                  <a:lumMod val="50000"/>
                </a:schemeClr>
              </a:solidFill>
              <a:effectLst/>
              <a:latin typeface="Times New Roman" pitchFamily="18" charset="0"/>
              <a:cs typeface="Times New Roman" pitchFamily="18" charset="0"/>
            </a:endParaRPr>
          </a:p>
          <a:p>
            <a:pPr marL="0" indent="0" algn="ctr">
              <a:spcBef>
                <a:spcPts val="0"/>
              </a:spcBef>
              <a:buNone/>
            </a:pPr>
            <a:r>
              <a:rPr lang="pl-PL" sz="2000" b="0" i="0" dirty="0" smtClean="0">
                <a:solidFill>
                  <a:schemeClr val="accent1">
                    <a:lumMod val="50000"/>
                  </a:schemeClr>
                </a:solidFill>
                <a:effectLst/>
                <a:latin typeface="Times New Roman" pitchFamily="18" charset="0"/>
                <a:cs typeface="Times New Roman" pitchFamily="18" charset="0"/>
              </a:rPr>
              <a:t>do </a:t>
            </a:r>
            <a:r>
              <a:rPr lang="pl-PL" sz="2000" b="0" i="0" dirty="0">
                <a:solidFill>
                  <a:schemeClr val="accent1">
                    <a:lumMod val="50000"/>
                  </a:schemeClr>
                </a:solidFill>
                <a:effectLst/>
                <a:latin typeface="Times New Roman" pitchFamily="18" charset="0"/>
                <a:cs typeface="Times New Roman" pitchFamily="18" charset="0"/>
              </a:rPr>
              <a:t>analizy porównawczej polskich i zagranicznych miejsc pracy. </a:t>
            </a:r>
            <a:endParaRPr lang="pl-PL" sz="2000" b="0" i="0" dirty="0" smtClean="0">
              <a:solidFill>
                <a:schemeClr val="accent1">
                  <a:lumMod val="50000"/>
                </a:schemeClr>
              </a:solidFill>
              <a:effectLst/>
              <a:latin typeface="Times New Roman" pitchFamily="18" charset="0"/>
              <a:cs typeface="Times New Roman" pitchFamily="18" charset="0"/>
            </a:endParaRPr>
          </a:p>
          <a:p>
            <a:pPr marL="0" indent="0" algn="ctr">
              <a:spcBef>
                <a:spcPts val="0"/>
              </a:spcBef>
              <a:buNone/>
            </a:pPr>
            <a:r>
              <a:rPr lang="pl-PL" sz="2000" b="0" i="0" dirty="0" smtClean="0">
                <a:solidFill>
                  <a:schemeClr val="accent1">
                    <a:lumMod val="50000"/>
                  </a:schemeClr>
                </a:solidFill>
                <a:effectLst/>
                <a:latin typeface="Times New Roman" pitchFamily="18" charset="0"/>
                <a:cs typeface="Times New Roman" pitchFamily="18" charset="0"/>
              </a:rPr>
              <a:t>Pozwoliły </a:t>
            </a:r>
            <a:r>
              <a:rPr lang="pl-PL" sz="2000" b="0" i="0" dirty="0">
                <a:solidFill>
                  <a:schemeClr val="accent1">
                    <a:lumMod val="50000"/>
                  </a:schemeClr>
                </a:solidFill>
                <a:effectLst/>
                <a:latin typeface="Times New Roman" pitchFamily="18" charset="0"/>
                <a:cs typeface="Times New Roman" pitchFamily="18" charset="0"/>
              </a:rPr>
              <a:t>uczniom </a:t>
            </a:r>
            <a:r>
              <a:rPr lang="pl-PL" sz="2000" b="0" i="0" dirty="0" smtClean="0">
                <a:solidFill>
                  <a:schemeClr val="accent1">
                    <a:lumMod val="50000"/>
                  </a:schemeClr>
                </a:solidFill>
                <a:effectLst/>
                <a:latin typeface="Times New Roman" pitchFamily="18" charset="0"/>
                <a:cs typeface="Times New Roman" pitchFamily="18" charset="0"/>
              </a:rPr>
              <a:t>na doskonalenie </a:t>
            </a:r>
            <a:r>
              <a:rPr lang="pl-PL" sz="2000" b="0" i="0" dirty="0">
                <a:solidFill>
                  <a:schemeClr val="accent1">
                    <a:lumMod val="50000"/>
                  </a:schemeClr>
                </a:solidFill>
                <a:effectLst/>
                <a:latin typeface="Times New Roman" pitchFamily="18" charset="0"/>
                <a:cs typeface="Times New Roman" pitchFamily="18" charset="0"/>
              </a:rPr>
              <a:t>umiejętności interpersonalnych oraz językowych, uczyły radzenia sobie w nowych sytuacjach, lepszego zarządzania czasem </a:t>
            </a:r>
            <a:r>
              <a:rPr lang="pl-PL" sz="2000" b="0" i="0" dirty="0" smtClean="0">
                <a:solidFill>
                  <a:schemeClr val="accent1">
                    <a:lumMod val="50000"/>
                  </a:schemeClr>
                </a:solidFill>
                <a:effectLst/>
                <a:latin typeface="Times New Roman" pitchFamily="18" charset="0"/>
                <a:cs typeface="Times New Roman" pitchFamily="18" charset="0"/>
              </a:rPr>
              <a:t>i </a:t>
            </a:r>
            <a:r>
              <a:rPr lang="pl-PL" sz="2000" b="0" i="0" dirty="0">
                <a:solidFill>
                  <a:schemeClr val="accent1">
                    <a:lumMod val="50000"/>
                  </a:schemeClr>
                </a:solidFill>
                <a:effectLst/>
                <a:latin typeface="Times New Roman" pitchFamily="18" charset="0"/>
                <a:cs typeface="Times New Roman" pitchFamily="18" charset="0"/>
              </a:rPr>
              <a:t>posiadanymi pieniędzmi.</a:t>
            </a:r>
            <a:r>
              <a:rPr lang="pl-PL" sz="2000" b="0" i="0" dirty="0">
                <a:effectLst/>
                <a:latin typeface="Times New Roman" pitchFamily="18" charset="0"/>
                <a:cs typeface="Times New Roman" pitchFamily="18" charset="0"/>
              </a:rPr>
              <a:t> </a:t>
            </a:r>
            <a:endParaRPr lang="pl-PL" sz="2000" dirty="0">
              <a:latin typeface="Times New Roman" pitchFamily="18" charset="0"/>
              <a:cs typeface="Times New Roman" pitchFamily="18" charset="0"/>
            </a:endParaRPr>
          </a:p>
        </p:txBody>
      </p:sp>
      <p:pic>
        <p:nvPicPr>
          <p:cNvPr id="3074" name="Picture 2" descr="Szkoła Podstawowa nr 1 w Chodzieży - Erasmus Plus">
            <a:extLst>
              <a:ext uri="{FF2B5EF4-FFF2-40B4-BE49-F238E27FC236}">
                <a16:creationId xmlns="" xmlns:a16="http://schemas.microsoft.com/office/drawing/2014/main" id="{70CE5367-E508-714F-1402-A0480C5EC3C2}"/>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304414" y="5392444"/>
            <a:ext cx="2052084" cy="110043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694397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637D4CE8-6611-D550-8F9B-E5F7EBBEF7B8}"/>
              </a:ext>
            </a:extLst>
          </p:cNvPr>
          <p:cNvSpPr>
            <a:spLocks noGrp="1"/>
          </p:cNvSpPr>
          <p:nvPr>
            <p:ph type="title"/>
          </p:nvPr>
        </p:nvSpPr>
        <p:spPr>
          <a:xfrm>
            <a:off x="360946" y="437190"/>
            <a:ext cx="10046369" cy="2293977"/>
          </a:xfrm>
        </p:spPr>
        <p:txBody>
          <a:bodyPr>
            <a:normAutofit fontScale="90000"/>
          </a:bodyPr>
          <a:lstStyle/>
          <a:p>
            <a:pPr algn="ctr"/>
            <a:r>
              <a:rPr lang="pl-PL" b="0" i="0" dirty="0">
                <a:effectLst/>
                <a:latin typeface="Segoe UI Historic" panose="020B0502040204020203" pitchFamily="34" charset="0"/>
              </a:rPr>
              <a:t> </a:t>
            </a:r>
            <a:r>
              <a:rPr lang="pl-PL" b="1" dirty="0">
                <a:latin typeface="Times New Roman" pitchFamily="18" charset="0"/>
                <a:cs typeface="Times New Roman" pitchFamily="18" charset="0"/>
              </a:rPr>
              <a:t>Realizacja projektu</a:t>
            </a:r>
            <a:r>
              <a:rPr lang="pl-PL" b="1" i="0" dirty="0">
                <a:effectLst/>
                <a:latin typeface="Times New Roman" pitchFamily="18" charset="0"/>
                <a:cs typeface="Times New Roman" pitchFamily="18" charset="0"/>
              </a:rPr>
              <a:t> </a:t>
            </a:r>
            <a:r>
              <a:rPr lang="pl-PL" b="1" dirty="0">
                <a:latin typeface="Times New Roman" pitchFamily="18" charset="0"/>
                <a:cs typeface="Times New Roman" pitchFamily="18" charset="0"/>
              </a:rPr>
              <a:t>stworzyła</a:t>
            </a:r>
            <a:r>
              <a:rPr lang="pl-PL" b="1" i="0" dirty="0">
                <a:effectLst/>
                <a:latin typeface="Times New Roman" pitchFamily="18" charset="0"/>
                <a:cs typeface="Times New Roman" pitchFamily="18" charset="0"/>
              </a:rPr>
              <a:t> szansę na lepszy </a:t>
            </a:r>
            <a:r>
              <a:rPr lang="pl-PL" b="1" i="0" dirty="0" smtClean="0">
                <a:effectLst/>
                <a:latin typeface="Times New Roman" pitchFamily="18" charset="0"/>
                <a:cs typeface="Times New Roman" pitchFamily="18" charset="0"/>
              </a:rPr>
              <a:t>start młodzieży w </a:t>
            </a:r>
            <a:r>
              <a:rPr lang="pl-PL" b="1" i="0" dirty="0">
                <a:effectLst/>
                <a:latin typeface="Times New Roman" pitchFamily="18" charset="0"/>
                <a:cs typeface="Times New Roman" pitchFamily="18" charset="0"/>
              </a:rPr>
              <a:t>dorosłą </a:t>
            </a:r>
            <a:r>
              <a:rPr lang="pl-PL" sz="3900" b="1" i="0" dirty="0">
                <a:effectLst/>
                <a:latin typeface="Times New Roman" pitchFamily="18" charset="0"/>
                <a:cs typeface="Times New Roman" pitchFamily="18" charset="0"/>
              </a:rPr>
              <a:t>przyszłość</a:t>
            </a:r>
            <a:r>
              <a:rPr lang="pl-PL" b="1" i="0" dirty="0">
                <a:effectLst/>
                <a:latin typeface="Times New Roman" pitchFamily="18" charset="0"/>
                <a:cs typeface="Times New Roman" pitchFamily="18" charset="0"/>
              </a:rPr>
              <a:t>. Przyczyniła się </a:t>
            </a:r>
            <a:r>
              <a:rPr lang="pl-PL" b="1" i="0" dirty="0" smtClean="0">
                <a:effectLst/>
                <a:latin typeface="Times New Roman" pitchFamily="18" charset="0"/>
                <a:cs typeface="Times New Roman" pitchFamily="18" charset="0"/>
              </a:rPr>
              <a:t/>
            </a:r>
            <a:br>
              <a:rPr lang="pl-PL" b="1" i="0" dirty="0" smtClean="0">
                <a:effectLst/>
                <a:latin typeface="Times New Roman" pitchFamily="18" charset="0"/>
                <a:cs typeface="Times New Roman" pitchFamily="18" charset="0"/>
              </a:rPr>
            </a:br>
            <a:r>
              <a:rPr lang="pl-PL" b="1" i="0" dirty="0" smtClean="0">
                <a:effectLst/>
                <a:latin typeface="Times New Roman" pitchFamily="18" charset="0"/>
                <a:cs typeface="Times New Roman" pitchFamily="18" charset="0"/>
              </a:rPr>
              <a:t>do </a:t>
            </a:r>
            <a:r>
              <a:rPr lang="pl-PL" b="1" i="0" dirty="0">
                <a:effectLst/>
                <a:latin typeface="Times New Roman" pitchFamily="18" charset="0"/>
                <a:cs typeface="Times New Roman" pitchFamily="18" charset="0"/>
              </a:rPr>
              <a:t>kreowania postaw przedsiębiorczych </a:t>
            </a:r>
            <a:r>
              <a:rPr lang="pl-PL" b="1" dirty="0" smtClean="0">
                <a:latin typeface="Times New Roman" pitchFamily="18" charset="0"/>
                <a:cs typeface="Times New Roman" pitchFamily="18" charset="0"/>
              </a:rPr>
              <a:t>oraz</a:t>
            </a:r>
            <a:r>
              <a:rPr lang="pl-PL" b="1" i="0" dirty="0" smtClean="0">
                <a:effectLst/>
                <a:latin typeface="Times New Roman" pitchFamily="18" charset="0"/>
                <a:cs typeface="Times New Roman" pitchFamily="18" charset="0"/>
              </a:rPr>
              <a:t> </a:t>
            </a:r>
            <a:r>
              <a:rPr lang="pl-PL" b="1" i="0" dirty="0">
                <a:effectLst/>
                <a:latin typeface="Times New Roman" pitchFamily="18" charset="0"/>
                <a:cs typeface="Times New Roman" pitchFamily="18" charset="0"/>
              </a:rPr>
              <a:t>podniesienia poczucia własnej wartości.</a:t>
            </a:r>
            <a:endParaRPr lang="pl-PL" b="1" dirty="0">
              <a:latin typeface="Times New Roman" pitchFamily="18" charset="0"/>
              <a:cs typeface="Times New Roman" pitchFamily="18" charset="0"/>
            </a:endParaRPr>
          </a:p>
        </p:txBody>
      </p:sp>
      <p:sp>
        <p:nvSpPr>
          <p:cNvPr id="3" name="Symbol zastępczy zawartości 2">
            <a:extLst>
              <a:ext uri="{FF2B5EF4-FFF2-40B4-BE49-F238E27FC236}">
                <a16:creationId xmlns="" xmlns:a16="http://schemas.microsoft.com/office/drawing/2014/main" id="{0BA1D5E9-4D09-C932-664D-0F84DFA5D0BB}"/>
              </a:ext>
            </a:extLst>
          </p:cNvPr>
          <p:cNvSpPr>
            <a:spLocks noGrp="1"/>
          </p:cNvSpPr>
          <p:nvPr>
            <p:ph idx="1"/>
          </p:nvPr>
        </p:nvSpPr>
        <p:spPr>
          <a:xfrm>
            <a:off x="252663" y="2935705"/>
            <a:ext cx="9565106" cy="2129590"/>
          </a:xfrm>
        </p:spPr>
        <p:txBody>
          <a:bodyPr>
            <a:normAutofit/>
          </a:bodyPr>
          <a:lstStyle/>
          <a:p>
            <a:pPr marL="0" indent="0" algn="ctr">
              <a:spcBef>
                <a:spcPts val="0"/>
              </a:spcBef>
              <a:buNone/>
            </a:pPr>
            <a:r>
              <a:rPr lang="pl-PL" sz="4400" b="0" i="0" dirty="0">
                <a:solidFill>
                  <a:schemeClr val="accent1">
                    <a:lumMod val="50000"/>
                  </a:schemeClr>
                </a:solidFill>
                <a:effectLst/>
                <a:latin typeface="Segoe UI Historic" panose="020B0502040204020203" pitchFamily="34" charset="0"/>
              </a:rPr>
              <a:t> </a:t>
            </a:r>
            <a:r>
              <a:rPr lang="pl-PL" sz="3000" b="0" i="0" dirty="0">
                <a:solidFill>
                  <a:schemeClr val="accent1">
                    <a:lumMod val="50000"/>
                  </a:schemeClr>
                </a:solidFill>
                <a:effectLst/>
                <a:latin typeface="Times New Roman" pitchFamily="18" charset="0"/>
                <a:cs typeface="Times New Roman" pitchFamily="18" charset="0"/>
              </a:rPr>
              <a:t>Projekt </a:t>
            </a:r>
            <a:r>
              <a:rPr lang="pl-PL" sz="3000" b="0" i="0" dirty="0" smtClean="0">
                <a:solidFill>
                  <a:schemeClr val="accent1">
                    <a:lumMod val="50000"/>
                  </a:schemeClr>
                </a:solidFill>
                <a:effectLst/>
                <a:latin typeface="Times New Roman" pitchFamily="18" charset="0"/>
                <a:cs typeface="Times New Roman" pitchFamily="18" charset="0"/>
              </a:rPr>
              <a:t>pozwolił </a:t>
            </a:r>
            <a:r>
              <a:rPr lang="pl-PL" sz="3000" b="0" i="0" dirty="0">
                <a:solidFill>
                  <a:schemeClr val="accent1">
                    <a:lumMod val="50000"/>
                  </a:schemeClr>
                </a:solidFill>
                <a:effectLst/>
                <a:latin typeface="Times New Roman" pitchFamily="18" charset="0"/>
                <a:cs typeface="Times New Roman" pitchFamily="18" charset="0"/>
              </a:rPr>
              <a:t>na uwrażliwienie młodzieży </a:t>
            </a:r>
            <a:endParaRPr lang="pl-PL" sz="3000" b="0" i="0" dirty="0" smtClean="0">
              <a:solidFill>
                <a:schemeClr val="accent1">
                  <a:lumMod val="50000"/>
                </a:schemeClr>
              </a:solidFill>
              <a:effectLst/>
              <a:latin typeface="Times New Roman" pitchFamily="18" charset="0"/>
              <a:cs typeface="Times New Roman" pitchFamily="18" charset="0"/>
            </a:endParaRPr>
          </a:p>
          <a:p>
            <a:pPr marL="0" indent="0" algn="ctr">
              <a:spcBef>
                <a:spcPts val="0"/>
              </a:spcBef>
              <a:buNone/>
            </a:pPr>
            <a:r>
              <a:rPr lang="pl-PL" sz="3000" b="0" i="0" dirty="0" smtClean="0">
                <a:solidFill>
                  <a:schemeClr val="accent1">
                    <a:lumMod val="50000"/>
                  </a:schemeClr>
                </a:solidFill>
                <a:effectLst/>
                <a:latin typeface="Times New Roman" pitchFamily="18" charset="0"/>
                <a:cs typeface="Times New Roman" pitchFamily="18" charset="0"/>
              </a:rPr>
              <a:t>na </a:t>
            </a:r>
            <a:r>
              <a:rPr lang="pl-PL" sz="3000" b="0" i="0" dirty="0">
                <a:solidFill>
                  <a:schemeClr val="accent1">
                    <a:lumMod val="50000"/>
                  </a:schemeClr>
                </a:solidFill>
                <a:effectLst/>
                <a:latin typeface="Times New Roman" pitchFamily="18" charset="0"/>
                <a:cs typeface="Times New Roman" pitchFamily="18" charset="0"/>
              </a:rPr>
              <a:t>różnice mentalne i kulturowe obu krajów.</a:t>
            </a:r>
            <a:endParaRPr lang="pl-PL" sz="3000" dirty="0">
              <a:solidFill>
                <a:schemeClr val="accent1">
                  <a:lumMod val="50000"/>
                </a:schemeClr>
              </a:solidFill>
              <a:latin typeface="Times New Roman" pitchFamily="18" charset="0"/>
              <a:cs typeface="Times New Roman" pitchFamily="18" charset="0"/>
            </a:endParaRPr>
          </a:p>
        </p:txBody>
      </p:sp>
      <p:pic>
        <p:nvPicPr>
          <p:cNvPr id="4098" name="Picture 2" descr="Szkoła Podstawowa nr 1 w Chodzieży - Erasmus Plus">
            <a:extLst>
              <a:ext uri="{FF2B5EF4-FFF2-40B4-BE49-F238E27FC236}">
                <a16:creationId xmlns="" xmlns:a16="http://schemas.microsoft.com/office/drawing/2014/main" id="{AA77B1F9-1D89-ADEA-92E2-AF712D688C54}"/>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66833" y="5100121"/>
            <a:ext cx="2477846" cy="1520456"/>
          </a:xfrm>
          <a:prstGeom prst="rect">
            <a:avLst/>
          </a:prstGeom>
          <a:noFill/>
          <a:ln>
            <a:solidFill>
              <a:schemeClr val="bg1"/>
            </a:solidFill>
          </a:ln>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37643811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down)">
                                      <p:cBhvr>
                                        <p:cTn id="7" dur="580">
                                          <p:stCondLst>
                                            <p:cond delay="0"/>
                                          </p:stCondLst>
                                        </p:cTn>
                                        <p:tgtEl>
                                          <p:spTgt spid="4098"/>
                                        </p:tgtEl>
                                      </p:cBhvr>
                                    </p:animEffect>
                                    <p:anim calcmode="lin" valueType="num">
                                      <p:cBhvr>
                                        <p:cTn id="8" dur="1822" tmFilter="0,0; 0.14,0.36; 0.43,0.73; 0.71,0.91; 1.0,1.0">
                                          <p:stCondLst>
                                            <p:cond delay="0"/>
                                          </p:stCondLst>
                                        </p:cTn>
                                        <p:tgtEl>
                                          <p:spTgt spid="409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09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09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09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098"/>
                                        </p:tgtEl>
                                        <p:attrNameLst>
                                          <p:attrName>ppt_y</p:attrName>
                                        </p:attrNameLst>
                                      </p:cBhvr>
                                      <p:tavLst>
                                        <p:tav tm="0" fmla="#ppt_y-sin(pi*$)/81">
                                          <p:val>
                                            <p:fltVal val="0"/>
                                          </p:val>
                                        </p:tav>
                                        <p:tav tm="100000">
                                          <p:val>
                                            <p:fltVal val="1"/>
                                          </p:val>
                                        </p:tav>
                                      </p:tavLst>
                                    </p:anim>
                                    <p:animScale>
                                      <p:cBhvr>
                                        <p:cTn id="13" dur="26">
                                          <p:stCondLst>
                                            <p:cond delay="650"/>
                                          </p:stCondLst>
                                        </p:cTn>
                                        <p:tgtEl>
                                          <p:spTgt spid="4098"/>
                                        </p:tgtEl>
                                      </p:cBhvr>
                                      <p:to x="100000" y="60000"/>
                                    </p:animScale>
                                    <p:animScale>
                                      <p:cBhvr>
                                        <p:cTn id="14" dur="166" decel="50000">
                                          <p:stCondLst>
                                            <p:cond delay="676"/>
                                          </p:stCondLst>
                                        </p:cTn>
                                        <p:tgtEl>
                                          <p:spTgt spid="4098"/>
                                        </p:tgtEl>
                                      </p:cBhvr>
                                      <p:to x="100000" y="100000"/>
                                    </p:animScale>
                                    <p:animScale>
                                      <p:cBhvr>
                                        <p:cTn id="15" dur="26">
                                          <p:stCondLst>
                                            <p:cond delay="1312"/>
                                          </p:stCondLst>
                                        </p:cTn>
                                        <p:tgtEl>
                                          <p:spTgt spid="4098"/>
                                        </p:tgtEl>
                                      </p:cBhvr>
                                      <p:to x="100000" y="80000"/>
                                    </p:animScale>
                                    <p:animScale>
                                      <p:cBhvr>
                                        <p:cTn id="16" dur="166" decel="50000">
                                          <p:stCondLst>
                                            <p:cond delay="1338"/>
                                          </p:stCondLst>
                                        </p:cTn>
                                        <p:tgtEl>
                                          <p:spTgt spid="4098"/>
                                        </p:tgtEl>
                                      </p:cBhvr>
                                      <p:to x="100000" y="100000"/>
                                    </p:animScale>
                                    <p:animScale>
                                      <p:cBhvr>
                                        <p:cTn id="17" dur="26">
                                          <p:stCondLst>
                                            <p:cond delay="1642"/>
                                          </p:stCondLst>
                                        </p:cTn>
                                        <p:tgtEl>
                                          <p:spTgt spid="4098"/>
                                        </p:tgtEl>
                                      </p:cBhvr>
                                      <p:to x="100000" y="90000"/>
                                    </p:animScale>
                                    <p:animScale>
                                      <p:cBhvr>
                                        <p:cTn id="18" dur="166" decel="50000">
                                          <p:stCondLst>
                                            <p:cond delay="1668"/>
                                          </p:stCondLst>
                                        </p:cTn>
                                        <p:tgtEl>
                                          <p:spTgt spid="4098"/>
                                        </p:tgtEl>
                                      </p:cBhvr>
                                      <p:to x="100000" y="100000"/>
                                    </p:animScale>
                                    <p:animScale>
                                      <p:cBhvr>
                                        <p:cTn id="19" dur="26">
                                          <p:stCondLst>
                                            <p:cond delay="1808"/>
                                          </p:stCondLst>
                                        </p:cTn>
                                        <p:tgtEl>
                                          <p:spTgt spid="4098"/>
                                        </p:tgtEl>
                                      </p:cBhvr>
                                      <p:to x="100000" y="95000"/>
                                    </p:animScale>
                                    <p:animScale>
                                      <p:cBhvr>
                                        <p:cTn id="20" dur="166" decel="50000">
                                          <p:stCondLst>
                                            <p:cond delay="1834"/>
                                          </p:stCondLst>
                                        </p:cTn>
                                        <p:tgtEl>
                                          <p:spTgt spid="409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8BBC14A8-E7DC-1101-7373-A3E98EC73B8B}"/>
              </a:ext>
            </a:extLst>
          </p:cNvPr>
          <p:cNvSpPr>
            <a:spLocks noGrp="1"/>
          </p:cNvSpPr>
          <p:nvPr>
            <p:ph type="title"/>
          </p:nvPr>
        </p:nvSpPr>
        <p:spPr>
          <a:xfrm>
            <a:off x="519223" y="834332"/>
            <a:ext cx="10515600" cy="1325563"/>
          </a:xfrm>
        </p:spPr>
        <p:txBody>
          <a:bodyPr>
            <a:normAutofit/>
          </a:bodyPr>
          <a:lstStyle/>
          <a:p>
            <a:r>
              <a:rPr lang="pl-PL" b="1" i="0" dirty="0">
                <a:effectLst/>
                <a:latin typeface="Times New Roman" pitchFamily="18" charset="0"/>
                <a:cs typeface="Times New Roman" pitchFamily="18" charset="0"/>
              </a:rPr>
              <a:t>Cele projektu:</a:t>
            </a:r>
            <a:endParaRPr lang="pl-PL" dirty="0">
              <a:latin typeface="Times New Roman" pitchFamily="18" charset="0"/>
              <a:cs typeface="Times New Roman" pitchFamily="18" charset="0"/>
            </a:endParaRPr>
          </a:p>
        </p:txBody>
      </p:sp>
      <p:sp>
        <p:nvSpPr>
          <p:cNvPr id="3" name="Symbol zastępczy zawartości 2">
            <a:extLst>
              <a:ext uri="{FF2B5EF4-FFF2-40B4-BE49-F238E27FC236}">
                <a16:creationId xmlns="" xmlns:a16="http://schemas.microsoft.com/office/drawing/2014/main" id="{C4137406-AD75-4529-137F-9CA452B0104F}"/>
              </a:ext>
            </a:extLst>
          </p:cNvPr>
          <p:cNvSpPr>
            <a:spLocks noGrp="1"/>
          </p:cNvSpPr>
          <p:nvPr>
            <p:ph idx="1"/>
          </p:nvPr>
        </p:nvSpPr>
        <p:spPr>
          <a:xfrm>
            <a:off x="228764" y="2030975"/>
            <a:ext cx="10515600" cy="4117161"/>
          </a:xfrm>
        </p:spPr>
        <p:txBody>
          <a:bodyPr>
            <a:noAutofit/>
          </a:bodyPr>
          <a:lstStyle/>
          <a:p>
            <a:r>
              <a:rPr lang="pl-PL" sz="2300" b="0" i="0" dirty="0">
                <a:solidFill>
                  <a:schemeClr val="accent1">
                    <a:lumMod val="50000"/>
                  </a:schemeClr>
                </a:solidFill>
                <a:effectLst/>
                <a:latin typeface="Times New Roman" pitchFamily="18" charset="0"/>
                <a:cs typeface="Times New Roman" pitchFamily="18" charset="0"/>
              </a:rPr>
              <a:t>Podniesienie kwalifikacji uczestników;</a:t>
            </a:r>
          </a:p>
          <a:p>
            <a:r>
              <a:rPr lang="pl-PL" sz="2300" b="0" i="0" dirty="0">
                <a:solidFill>
                  <a:schemeClr val="accent1">
                    <a:lumMod val="50000"/>
                  </a:schemeClr>
                </a:solidFill>
                <a:effectLst/>
                <a:latin typeface="Times New Roman" pitchFamily="18" charset="0"/>
                <a:cs typeface="Times New Roman" pitchFamily="18" charset="0"/>
              </a:rPr>
              <a:t>Rozwijanie </a:t>
            </a:r>
            <a:r>
              <a:rPr lang="pl-PL" sz="2300" b="0" i="0" dirty="0" smtClean="0">
                <a:solidFill>
                  <a:schemeClr val="accent1">
                    <a:lumMod val="50000"/>
                  </a:schemeClr>
                </a:solidFill>
                <a:effectLst/>
                <a:latin typeface="Times New Roman" pitchFamily="18" charset="0"/>
                <a:cs typeface="Times New Roman" pitchFamily="18" charset="0"/>
              </a:rPr>
              <a:t>kompetencji </a:t>
            </a:r>
            <a:r>
              <a:rPr lang="pl-PL" sz="2300" b="0" i="0" dirty="0">
                <a:solidFill>
                  <a:schemeClr val="accent1">
                    <a:lumMod val="50000"/>
                  </a:schemeClr>
                </a:solidFill>
                <a:effectLst/>
                <a:latin typeface="Times New Roman" pitchFamily="18" charset="0"/>
                <a:cs typeface="Times New Roman" pitchFamily="18" charset="0"/>
              </a:rPr>
              <a:t>i umiejętności zawodowych;</a:t>
            </a:r>
            <a:endParaRPr lang="pl-PL" sz="2300" dirty="0">
              <a:solidFill>
                <a:schemeClr val="accent1">
                  <a:lumMod val="50000"/>
                </a:schemeClr>
              </a:solidFill>
              <a:latin typeface="Times New Roman" pitchFamily="18" charset="0"/>
              <a:cs typeface="Times New Roman" pitchFamily="18" charset="0"/>
            </a:endParaRPr>
          </a:p>
          <a:p>
            <a:r>
              <a:rPr lang="pl-PL" sz="2300" b="0" i="0" dirty="0">
                <a:solidFill>
                  <a:schemeClr val="accent1">
                    <a:lumMod val="50000"/>
                  </a:schemeClr>
                </a:solidFill>
                <a:effectLst/>
                <a:latin typeface="Times New Roman" pitchFamily="18" charset="0"/>
                <a:cs typeface="Times New Roman" pitchFamily="18" charset="0"/>
              </a:rPr>
              <a:t>Zwiększenie </a:t>
            </a:r>
            <a:r>
              <a:rPr lang="pl-PL" sz="2300" b="0" i="0" dirty="0" smtClean="0">
                <a:solidFill>
                  <a:schemeClr val="accent1">
                    <a:lumMod val="50000"/>
                  </a:schemeClr>
                </a:solidFill>
                <a:effectLst/>
                <a:latin typeface="Times New Roman" pitchFamily="18" charset="0"/>
                <a:cs typeface="Times New Roman" pitchFamily="18" charset="0"/>
              </a:rPr>
              <a:t>szans </a:t>
            </a:r>
            <a:r>
              <a:rPr lang="pl-PL" sz="2300" b="0" i="0" dirty="0">
                <a:solidFill>
                  <a:schemeClr val="accent1">
                    <a:lumMod val="50000"/>
                  </a:schemeClr>
                </a:solidFill>
                <a:effectLst/>
                <a:latin typeface="Times New Roman" pitchFamily="18" charset="0"/>
                <a:cs typeface="Times New Roman" pitchFamily="18" charset="0"/>
              </a:rPr>
              <a:t>na regionalnym i europejskim rynku pracy;</a:t>
            </a:r>
          </a:p>
          <a:p>
            <a:r>
              <a:rPr lang="pl-PL" sz="2300" b="0" i="0" dirty="0">
                <a:solidFill>
                  <a:schemeClr val="accent1">
                    <a:lumMod val="50000"/>
                  </a:schemeClr>
                </a:solidFill>
                <a:effectLst/>
                <a:latin typeface="Times New Roman" pitchFamily="18" charset="0"/>
                <a:cs typeface="Times New Roman" pitchFamily="18" charset="0"/>
              </a:rPr>
              <a:t>Rozwinięcie umiejętności komunikowania się w języku obcym z użyciem terminologii specjalistycznej i mowy potocznej;</a:t>
            </a:r>
            <a:endParaRPr lang="pl-PL" sz="2300" dirty="0">
              <a:solidFill>
                <a:schemeClr val="accent1">
                  <a:lumMod val="50000"/>
                </a:schemeClr>
              </a:solidFill>
              <a:latin typeface="Times New Roman" pitchFamily="18" charset="0"/>
              <a:cs typeface="Times New Roman" pitchFamily="18" charset="0"/>
            </a:endParaRPr>
          </a:p>
          <a:p>
            <a:r>
              <a:rPr lang="pl-PL" sz="2300" b="0" i="0" dirty="0">
                <a:solidFill>
                  <a:schemeClr val="accent1">
                    <a:lumMod val="50000"/>
                  </a:schemeClr>
                </a:solidFill>
                <a:effectLst/>
                <a:latin typeface="Times New Roman" pitchFamily="18" charset="0"/>
                <a:cs typeface="Times New Roman" pitchFamily="18" charset="0"/>
              </a:rPr>
              <a:t>Przełamywanie barier kulturowych;</a:t>
            </a:r>
          </a:p>
          <a:p>
            <a:r>
              <a:rPr lang="pl-PL" sz="2300" b="0" i="0" dirty="0">
                <a:solidFill>
                  <a:schemeClr val="accent1">
                    <a:lumMod val="50000"/>
                  </a:schemeClr>
                </a:solidFill>
                <a:effectLst/>
                <a:latin typeface="Times New Roman" pitchFamily="18" charset="0"/>
                <a:cs typeface="Times New Roman" pitchFamily="18" charset="0"/>
              </a:rPr>
              <a:t>Podniesienie jakości usług świadczonych w zakładach pracy;</a:t>
            </a:r>
            <a:endParaRPr lang="pl-PL" sz="2300" dirty="0">
              <a:solidFill>
                <a:schemeClr val="accent1">
                  <a:lumMod val="50000"/>
                </a:schemeClr>
              </a:solidFill>
              <a:latin typeface="Times New Roman" pitchFamily="18" charset="0"/>
              <a:cs typeface="Times New Roman" pitchFamily="18" charset="0"/>
            </a:endParaRPr>
          </a:p>
          <a:p>
            <a:r>
              <a:rPr lang="pl-PL" sz="2300" b="0" i="0" dirty="0">
                <a:solidFill>
                  <a:schemeClr val="accent1">
                    <a:lumMod val="50000"/>
                  </a:schemeClr>
                </a:solidFill>
                <a:effectLst/>
                <a:latin typeface="Times New Roman" pitchFamily="18" charset="0"/>
                <a:cs typeface="Times New Roman" pitchFamily="18" charset="0"/>
              </a:rPr>
              <a:t>Zwiększenie motywacji do dalszego rozwoju zawodowego;</a:t>
            </a:r>
          </a:p>
          <a:p>
            <a:r>
              <a:rPr lang="pl-PL" sz="2300" b="0" i="0" dirty="0">
                <a:solidFill>
                  <a:schemeClr val="accent1">
                    <a:lumMod val="50000"/>
                  </a:schemeClr>
                </a:solidFill>
                <a:effectLst/>
                <a:latin typeface="Times New Roman" pitchFamily="18" charset="0"/>
                <a:cs typeface="Times New Roman" pitchFamily="18" charset="0"/>
              </a:rPr>
              <a:t>Nauka efektywnego zarządzania czasem i otrzymaną gotówką.</a:t>
            </a:r>
            <a:endParaRPr lang="pl-PL" sz="2300" dirty="0">
              <a:solidFill>
                <a:schemeClr val="accent1">
                  <a:lumMod val="50000"/>
                </a:schemeClr>
              </a:solidFill>
              <a:latin typeface="Times New Roman" pitchFamily="18" charset="0"/>
              <a:cs typeface="Times New Roman" pitchFamily="18" charset="0"/>
            </a:endParaRPr>
          </a:p>
        </p:txBody>
      </p:sp>
      <p:pic>
        <p:nvPicPr>
          <p:cNvPr id="5122" name="Picture 2" descr="Szkoła Podstawowa nr 1 w Chodzieży - Erasmus Plus">
            <a:extLst>
              <a:ext uri="{FF2B5EF4-FFF2-40B4-BE49-F238E27FC236}">
                <a16:creationId xmlns="" xmlns:a16="http://schemas.microsoft.com/office/drawing/2014/main" id="{8CD3E666-783B-394E-4EDF-62C1EBF3F7CD}"/>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422065" y="624841"/>
            <a:ext cx="2538451" cy="1744546"/>
          </a:xfrm>
          <a:prstGeom prst="rect">
            <a:avLst/>
          </a:prstGeom>
          <a:noFill/>
          <a:ln>
            <a:solidFill>
              <a:schemeClr val="bg1"/>
            </a:solidFill>
          </a:ln>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639970010"/>
      </p:ext>
    </p:extLst>
  </p:cSld>
  <p:clrMapOvr>
    <a:masterClrMapping/>
  </p:clrMapOvr>
  <mc:AlternateContent xmlns:mc="http://schemas.openxmlformats.org/markup-compatibility/2006">
    <mc:Choice xmlns=""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2000"/>
                                        <p:tgtEl>
                                          <p:spTgt spid="5122"/>
                                        </p:tgtEl>
                                      </p:cBhvr>
                                    </p:animEffect>
                                    <p:anim calcmode="lin" valueType="num">
                                      <p:cBhvr>
                                        <p:cTn id="8" dur="2000" fill="hold"/>
                                        <p:tgtEl>
                                          <p:spTgt spid="5122"/>
                                        </p:tgtEl>
                                        <p:attrNameLst>
                                          <p:attrName>ppt_w</p:attrName>
                                        </p:attrNameLst>
                                      </p:cBhvr>
                                      <p:tavLst>
                                        <p:tav tm="0" fmla="#ppt_w*sin(2.5*pi*$)">
                                          <p:val>
                                            <p:fltVal val="0"/>
                                          </p:val>
                                        </p:tav>
                                        <p:tav tm="100000">
                                          <p:val>
                                            <p:fltVal val="1"/>
                                          </p:val>
                                        </p:tav>
                                      </p:tavLst>
                                    </p:anim>
                                    <p:anim calcmode="lin" valueType="num">
                                      <p:cBhvr>
                                        <p:cTn id="9" dur="2000" fill="hold"/>
                                        <p:tgtEl>
                                          <p:spTgt spid="51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10039106-5350-47E6-5D6D-1FA67ACD2878}"/>
              </a:ext>
            </a:extLst>
          </p:cNvPr>
          <p:cNvSpPr>
            <a:spLocks noGrp="1"/>
          </p:cNvSpPr>
          <p:nvPr>
            <p:ph type="title"/>
          </p:nvPr>
        </p:nvSpPr>
        <p:spPr>
          <a:xfrm>
            <a:off x="252663" y="801060"/>
            <a:ext cx="10154653" cy="2134645"/>
          </a:xfrm>
        </p:spPr>
        <p:txBody>
          <a:bodyPr>
            <a:normAutofit fontScale="90000"/>
          </a:bodyPr>
          <a:lstStyle/>
          <a:p>
            <a:pPr algn="ctr"/>
            <a:r>
              <a:rPr lang="pl-PL" b="1" i="0" dirty="0">
                <a:effectLst/>
                <a:latin typeface="Times New Roman" pitchFamily="18" charset="0"/>
                <a:cs typeface="Times New Roman" pitchFamily="18" charset="0"/>
              </a:rPr>
              <a:t>W ramach przygotowań uczniowie wzięli udział </a:t>
            </a:r>
            <a:r>
              <a:rPr lang="pl-PL" b="1" i="0" dirty="0" smtClean="0">
                <a:effectLst/>
                <a:latin typeface="Times New Roman" pitchFamily="18" charset="0"/>
                <a:cs typeface="Times New Roman" pitchFamily="18" charset="0"/>
              </a:rPr>
              <a:t/>
            </a:r>
            <a:br>
              <a:rPr lang="pl-PL" b="1" i="0" dirty="0" smtClean="0">
                <a:effectLst/>
                <a:latin typeface="Times New Roman" pitchFamily="18" charset="0"/>
                <a:cs typeface="Times New Roman" pitchFamily="18" charset="0"/>
              </a:rPr>
            </a:br>
            <a:r>
              <a:rPr lang="pl-PL" b="1" i="0" dirty="0" smtClean="0">
                <a:effectLst/>
                <a:latin typeface="Times New Roman" pitchFamily="18" charset="0"/>
                <a:cs typeface="Times New Roman" pitchFamily="18" charset="0"/>
              </a:rPr>
              <a:t>w </a:t>
            </a:r>
            <a:r>
              <a:rPr lang="pl-PL" b="1" i="0" dirty="0">
                <a:effectLst/>
                <a:latin typeface="Times New Roman" pitchFamily="18" charset="0"/>
                <a:cs typeface="Times New Roman" pitchFamily="18" charset="0"/>
              </a:rPr>
              <a:t>zajęciach z języka angielskiego oraz w zajęciach kulturowych, których celem </a:t>
            </a:r>
            <a:r>
              <a:rPr lang="pl-PL" b="1" dirty="0" smtClean="0">
                <a:latin typeface="Times New Roman" pitchFamily="18" charset="0"/>
                <a:cs typeface="Times New Roman" pitchFamily="18" charset="0"/>
              </a:rPr>
              <a:t>było</a:t>
            </a:r>
            <a:r>
              <a:rPr lang="pl-PL" b="1" i="0" dirty="0" smtClean="0">
                <a:effectLst/>
                <a:latin typeface="Times New Roman" pitchFamily="18" charset="0"/>
                <a:cs typeface="Times New Roman" pitchFamily="18" charset="0"/>
              </a:rPr>
              <a:t> </a:t>
            </a:r>
            <a:r>
              <a:rPr lang="pl-PL" b="1" i="0" dirty="0">
                <a:effectLst/>
                <a:latin typeface="Times New Roman" pitchFamily="18" charset="0"/>
                <a:cs typeface="Times New Roman" pitchFamily="18" charset="0"/>
              </a:rPr>
              <a:t>przygotowanie uczniów do wyjazdu </a:t>
            </a:r>
            <a:r>
              <a:rPr lang="pl-PL" b="1" i="0" dirty="0" smtClean="0">
                <a:effectLst/>
                <a:latin typeface="Times New Roman" pitchFamily="18" charset="0"/>
                <a:cs typeface="Times New Roman" pitchFamily="18" charset="0"/>
              </a:rPr>
              <a:t>projektowego.</a:t>
            </a:r>
            <a:endParaRPr lang="pl-PL" b="1" dirty="0">
              <a:latin typeface="Times New Roman" pitchFamily="18" charset="0"/>
              <a:cs typeface="Times New Roman" pitchFamily="18" charset="0"/>
            </a:endParaRPr>
          </a:p>
        </p:txBody>
      </p:sp>
      <p:sp>
        <p:nvSpPr>
          <p:cNvPr id="3" name="Symbol zastępczy zawartości 2">
            <a:extLst>
              <a:ext uri="{FF2B5EF4-FFF2-40B4-BE49-F238E27FC236}">
                <a16:creationId xmlns="" xmlns:a16="http://schemas.microsoft.com/office/drawing/2014/main" id="{9D0120C7-24A3-052F-7DC2-C86565B56B27}"/>
              </a:ext>
            </a:extLst>
          </p:cNvPr>
          <p:cNvSpPr>
            <a:spLocks noGrp="1"/>
          </p:cNvSpPr>
          <p:nvPr>
            <p:ph idx="1"/>
          </p:nvPr>
        </p:nvSpPr>
        <p:spPr>
          <a:xfrm>
            <a:off x="656560" y="3217119"/>
            <a:ext cx="9801447" cy="2327977"/>
          </a:xfrm>
        </p:spPr>
        <p:txBody>
          <a:bodyPr>
            <a:normAutofit/>
          </a:bodyPr>
          <a:lstStyle/>
          <a:p>
            <a:r>
              <a:rPr lang="pl-PL" sz="2300" b="0" i="0" dirty="0">
                <a:solidFill>
                  <a:schemeClr val="accent1">
                    <a:lumMod val="50000"/>
                  </a:schemeClr>
                </a:solidFill>
                <a:effectLst/>
                <a:latin typeface="Times New Roman" pitchFamily="18" charset="0"/>
                <a:cs typeface="Times New Roman" pitchFamily="18" charset="0"/>
              </a:rPr>
              <a:t>Na zajęciach omawiano historię Grecji, zabytki, dziedzictwo kulturowe, mitologię oraz wkład </a:t>
            </a:r>
            <a:r>
              <a:rPr lang="pl-PL" sz="2300" b="0" i="0" dirty="0" smtClean="0">
                <a:solidFill>
                  <a:schemeClr val="accent1">
                    <a:lumMod val="50000"/>
                  </a:schemeClr>
                </a:solidFill>
                <a:effectLst/>
                <a:latin typeface="Times New Roman" pitchFamily="18" charset="0"/>
                <a:cs typeface="Times New Roman" pitchFamily="18" charset="0"/>
              </a:rPr>
              <a:t>starożytnej </a:t>
            </a:r>
            <a:r>
              <a:rPr lang="pl-PL" sz="2300" b="0" i="0" dirty="0">
                <a:solidFill>
                  <a:schemeClr val="accent1">
                    <a:lumMod val="50000"/>
                  </a:schemeClr>
                </a:solidFill>
                <a:effectLst/>
                <a:latin typeface="Times New Roman" pitchFamily="18" charset="0"/>
                <a:cs typeface="Times New Roman" pitchFamily="18" charset="0"/>
              </a:rPr>
              <a:t>Grecji w rozwój nauki. </a:t>
            </a:r>
            <a:r>
              <a:rPr lang="pl-PL" sz="2300" b="0" i="0" dirty="0" smtClean="0">
                <a:solidFill>
                  <a:schemeClr val="accent1">
                    <a:lumMod val="50000"/>
                  </a:schemeClr>
                </a:solidFill>
                <a:effectLst/>
                <a:latin typeface="Times New Roman" pitchFamily="18" charset="0"/>
                <a:cs typeface="Times New Roman" pitchFamily="18" charset="0"/>
              </a:rPr>
              <a:t>Uczestnicy </a:t>
            </a:r>
            <a:r>
              <a:rPr lang="pl-PL" sz="2300" b="0" i="0" dirty="0">
                <a:solidFill>
                  <a:schemeClr val="accent1">
                    <a:lumMod val="50000"/>
                  </a:schemeClr>
                </a:solidFill>
                <a:effectLst/>
                <a:latin typeface="Times New Roman" pitchFamily="18" charset="0"/>
                <a:cs typeface="Times New Roman" pitchFamily="18" charset="0"/>
              </a:rPr>
              <a:t>zapoznali się również ze środowiskiem geograficznym, współczesną kulturą, zwyczajami, obyczajami, tradycjami, religią oraz kuchnią regionalną.</a:t>
            </a:r>
            <a:endParaRPr lang="pl-PL" sz="2300" dirty="0">
              <a:solidFill>
                <a:schemeClr val="accent1">
                  <a:lumMod val="50000"/>
                </a:schemeClr>
              </a:solidFill>
              <a:latin typeface="Times New Roman" pitchFamily="18" charset="0"/>
              <a:cs typeface="Times New Roman" pitchFamily="18" charset="0"/>
            </a:endParaRPr>
          </a:p>
        </p:txBody>
      </p:sp>
      <p:pic>
        <p:nvPicPr>
          <p:cNvPr id="9218" name="Picture 2" descr="Szkoła Podstawowa nr 1 w Chodzieży - Erasmus Plus">
            <a:extLst>
              <a:ext uri="{FF2B5EF4-FFF2-40B4-BE49-F238E27FC236}">
                <a16:creationId xmlns="" xmlns:a16="http://schemas.microsoft.com/office/drawing/2014/main" id="{904EE8ED-04FE-B142-E083-4A0DC8EA7CCD}"/>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210493" y="4773465"/>
            <a:ext cx="2877879" cy="154326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567265680"/>
      </p:ext>
    </p:extLst>
  </p:cSld>
  <p:clrMapOvr>
    <a:masterClrMapping/>
  </p:clrMapOvr>
  <mc:AlternateContent xmlns:mc="http://schemas.openxmlformats.org/markup-compatibility/2006">
    <mc:Choice xmlns="" xmlns:p14="http://schemas.microsoft.com/office/powerpoint/2010/main" Requires="p14">
      <p:transition spd="slow" p14:dur="1600">
        <p14:prism isContent="1" isInverted="1"/>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A55C25BC-FFED-BDFA-6705-F13F9A6C19EF}"/>
              </a:ext>
            </a:extLst>
          </p:cNvPr>
          <p:cNvSpPr>
            <a:spLocks noGrp="1"/>
          </p:cNvSpPr>
          <p:nvPr>
            <p:ph type="title"/>
          </p:nvPr>
        </p:nvSpPr>
        <p:spPr>
          <a:xfrm rot="12628285">
            <a:off x="15099399" y="7386645"/>
            <a:ext cx="1674572" cy="227223"/>
          </a:xfrm>
        </p:spPr>
        <p:txBody>
          <a:bodyPr>
            <a:normAutofit fontScale="90000"/>
          </a:bodyPr>
          <a:lstStyle/>
          <a:p>
            <a:endParaRPr lang="pl-PL" dirty="0"/>
          </a:p>
        </p:txBody>
      </p:sp>
      <p:pic>
        <p:nvPicPr>
          <p:cNvPr id="6152" name="Picture 8" descr="Może być zdjęciem przedstawiającym 12 osób, ludzie stoją i w budynku">
            <a:extLst>
              <a:ext uri="{FF2B5EF4-FFF2-40B4-BE49-F238E27FC236}">
                <a16:creationId xmlns="" xmlns:a16="http://schemas.microsoft.com/office/drawing/2014/main" id="{6A08F2FA-CBFB-65B3-1CF2-BBB0EABFF52F}"/>
              </a:ext>
            </a:extLst>
          </p:cNvPr>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76200" y="141421"/>
            <a:ext cx="3903519" cy="2107198"/>
          </a:xfrm>
          <a:prstGeom prst="rect">
            <a:avLst/>
          </a:prstGeom>
          <a:noFill/>
          <a:ln w="12700">
            <a:solidFill>
              <a:schemeClr val="tx1"/>
            </a:solidFill>
          </a:ln>
          <a:extLst>
            <a:ext uri="{909E8E84-426E-40DD-AFC4-6F175D3DCCD1}">
              <a14:hiddenFill xmlns="" xmlns:a14="http://schemas.microsoft.com/office/drawing/2010/main">
                <a:solidFill>
                  <a:srgbClr val="FFFFFF"/>
                </a:solidFill>
              </a14:hiddenFill>
            </a:ext>
          </a:extLst>
        </p:spPr>
      </p:pic>
      <p:pic>
        <p:nvPicPr>
          <p:cNvPr id="6154" name="Picture 10" descr="Może być zdjęciem przedstawiającym 9 osób, ludzie stoją, ludzie siedzą i w budynku">
            <a:extLst>
              <a:ext uri="{FF2B5EF4-FFF2-40B4-BE49-F238E27FC236}">
                <a16:creationId xmlns="" xmlns:a16="http://schemas.microsoft.com/office/drawing/2014/main" id="{793A6B26-95AB-6E9A-5E18-1097EB229853}"/>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770373" y="2350757"/>
            <a:ext cx="4294950" cy="1944587"/>
          </a:xfrm>
          <a:prstGeom prst="rect">
            <a:avLst/>
          </a:prstGeom>
          <a:noFill/>
          <a:ln w="12700">
            <a:solidFill>
              <a:schemeClr val="tx1"/>
            </a:solidFill>
          </a:ln>
          <a:extLst>
            <a:ext uri="{909E8E84-426E-40DD-AFC4-6F175D3DCCD1}">
              <a14:hiddenFill xmlns="" xmlns:a14="http://schemas.microsoft.com/office/drawing/2010/main">
                <a:solidFill>
                  <a:srgbClr val="FFFFFF"/>
                </a:solidFill>
              </a14:hiddenFill>
            </a:ext>
          </a:extLst>
        </p:spPr>
      </p:pic>
      <p:pic>
        <p:nvPicPr>
          <p:cNvPr id="6158" name="Picture 14" descr="Może być zdjęciem przedstawiającym 12 osób i w budynku">
            <a:extLst>
              <a:ext uri="{FF2B5EF4-FFF2-40B4-BE49-F238E27FC236}">
                <a16:creationId xmlns="" xmlns:a16="http://schemas.microsoft.com/office/drawing/2014/main" id="{A6FC031D-F4E1-1C66-2368-6ACB735D01FF}"/>
              </a:ext>
            </a:extLst>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42116" y="4499621"/>
            <a:ext cx="4294950" cy="2025131"/>
          </a:xfrm>
          <a:prstGeom prst="rect">
            <a:avLst/>
          </a:prstGeom>
          <a:noFill/>
          <a:ln w="12700">
            <a:solidFill>
              <a:schemeClr val="bg1"/>
            </a:solidFill>
          </a:ln>
          <a:extLst>
            <a:ext uri="{909E8E84-426E-40DD-AFC4-6F175D3DCCD1}">
              <a14:hiddenFill xmlns="" xmlns:a14="http://schemas.microsoft.com/office/drawing/2010/main">
                <a:solidFill>
                  <a:srgbClr val="FFFFFF"/>
                </a:solidFill>
              </a14:hiddenFill>
            </a:ext>
          </a:extLst>
        </p:spPr>
      </p:pic>
      <p:pic>
        <p:nvPicPr>
          <p:cNvPr id="6162" name="Picture 18" descr="Może być zdjęciem przedstawiającym 11 osób, ludzie stoją i w budynku">
            <a:extLst>
              <a:ext uri="{FF2B5EF4-FFF2-40B4-BE49-F238E27FC236}">
                <a16:creationId xmlns="" xmlns:a16="http://schemas.microsoft.com/office/drawing/2014/main" id="{EBBC6D2F-8DE4-571F-8318-A9BFE25959AC}"/>
              </a:ext>
            </a:extLst>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906689" y="152396"/>
            <a:ext cx="4209111" cy="2107198"/>
          </a:xfrm>
          <a:prstGeom prst="rect">
            <a:avLst/>
          </a:prstGeom>
          <a:noFill/>
          <a:ln w="12700">
            <a:solidFill>
              <a:schemeClr val="bg1"/>
            </a:solidFill>
          </a:ln>
          <a:extLst>
            <a:ext uri="{909E8E84-426E-40DD-AFC4-6F175D3DCCD1}">
              <a14:hiddenFill xmlns="" xmlns:a14="http://schemas.microsoft.com/office/drawing/2010/main">
                <a:solidFill>
                  <a:srgbClr val="FFFFFF"/>
                </a:solidFill>
              </a14:hiddenFill>
            </a:ext>
          </a:extLst>
        </p:spPr>
      </p:pic>
      <p:pic>
        <p:nvPicPr>
          <p:cNvPr id="6164" name="Picture 20" descr="Szkoła Podstawowa nr 1 w Chodzieży - Erasmus Plus">
            <a:extLst>
              <a:ext uri="{FF2B5EF4-FFF2-40B4-BE49-F238E27FC236}">
                <a16:creationId xmlns="" xmlns:a16="http://schemas.microsoft.com/office/drawing/2014/main" id="{6B477CDB-5D89-25C2-8D26-39CC83E02BE9}"/>
              </a:ext>
            </a:extLst>
          </p:cNvPr>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6096000" y="4697189"/>
            <a:ext cx="2912336" cy="1827563"/>
          </a:xfrm>
          <a:prstGeom prst="rect">
            <a:avLst/>
          </a:prstGeom>
          <a:noFill/>
          <a:ln w="12700">
            <a:solidFill>
              <a:schemeClr val="bg1"/>
            </a:solidFill>
          </a:ln>
          <a:extLst>
            <a:ext uri="{909E8E84-426E-40DD-AFC4-6F175D3DCCD1}">
              <a14:hiddenFill xmlns="" xmlns:a14="http://schemas.microsoft.com/office/drawing/2010/main">
                <a:solidFill>
                  <a:srgbClr val="FFFFFF"/>
                </a:solidFill>
              </a14:hiddenFill>
            </a:ext>
          </a:extLst>
        </p:spPr>
      </p:pic>
      <p:sp>
        <p:nvSpPr>
          <p:cNvPr id="3" name="pole tekstowe 2">
            <a:extLst>
              <a:ext uri="{FF2B5EF4-FFF2-40B4-BE49-F238E27FC236}">
                <a16:creationId xmlns="" xmlns:a16="http://schemas.microsoft.com/office/drawing/2014/main" id="{DC42258F-2340-ED6F-91F8-805039F2A5B4}"/>
              </a:ext>
            </a:extLst>
          </p:cNvPr>
          <p:cNvSpPr txBox="1"/>
          <p:nvPr/>
        </p:nvSpPr>
        <p:spPr>
          <a:xfrm>
            <a:off x="4386547" y="500743"/>
            <a:ext cx="3216752" cy="1508105"/>
          </a:xfrm>
          <a:prstGeom prst="rect">
            <a:avLst/>
          </a:prstGeom>
          <a:noFill/>
        </p:spPr>
        <p:txBody>
          <a:bodyPr wrap="square" rtlCol="0">
            <a:spAutoFit/>
          </a:bodyPr>
          <a:lstStyle/>
          <a:p>
            <a:r>
              <a:rPr lang="pl-PL" sz="2300" dirty="0">
                <a:solidFill>
                  <a:schemeClr val="accent1">
                    <a:lumMod val="75000"/>
                  </a:schemeClr>
                </a:solidFill>
                <a:latin typeface="Times New Roman" pitchFamily="18" charset="0"/>
                <a:cs typeface="Times New Roman" pitchFamily="18" charset="0"/>
              </a:rPr>
              <a:t>Działania przygotowawcze przed wyjazdem na praktyki zawodowe.</a:t>
            </a:r>
          </a:p>
        </p:txBody>
      </p:sp>
    </p:spTree>
    <p:extLst>
      <p:ext uri="{BB962C8B-B14F-4D97-AF65-F5344CB8AC3E}">
        <p14:creationId xmlns="" xmlns:p14="http://schemas.microsoft.com/office/powerpoint/2010/main" val="178284775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9ADC33D4-3D55-3725-73F7-C2CE8F110318}"/>
              </a:ext>
            </a:extLst>
          </p:cNvPr>
          <p:cNvSpPr>
            <a:spLocks noGrp="1"/>
          </p:cNvSpPr>
          <p:nvPr>
            <p:ph type="title"/>
          </p:nvPr>
        </p:nvSpPr>
        <p:spPr>
          <a:xfrm>
            <a:off x="356271" y="295761"/>
            <a:ext cx="6262415" cy="770552"/>
          </a:xfrm>
        </p:spPr>
        <p:txBody>
          <a:bodyPr>
            <a:normAutofit fontScale="90000"/>
          </a:bodyPr>
          <a:lstStyle/>
          <a:p>
            <a:r>
              <a:rPr lang="pl-PL" dirty="0"/>
              <a:t/>
            </a:r>
            <a:br>
              <a:rPr lang="pl-PL" dirty="0"/>
            </a:br>
            <a:endParaRPr lang="pl-PL" dirty="0"/>
          </a:p>
        </p:txBody>
      </p:sp>
      <p:sp>
        <p:nvSpPr>
          <p:cNvPr id="3" name="Symbol zastępczy zawartości 2">
            <a:extLst>
              <a:ext uri="{FF2B5EF4-FFF2-40B4-BE49-F238E27FC236}">
                <a16:creationId xmlns="" xmlns:a16="http://schemas.microsoft.com/office/drawing/2014/main" id="{C8F5EF1C-9B8A-1F39-0BB1-EACFBDE4A9E7}"/>
              </a:ext>
            </a:extLst>
          </p:cNvPr>
          <p:cNvSpPr>
            <a:spLocks noGrp="1"/>
          </p:cNvSpPr>
          <p:nvPr>
            <p:ph idx="1"/>
          </p:nvPr>
        </p:nvSpPr>
        <p:spPr>
          <a:xfrm>
            <a:off x="4039428" y="1825625"/>
            <a:ext cx="3561907" cy="4351338"/>
          </a:xfrm>
        </p:spPr>
        <p:txBody>
          <a:bodyPr/>
          <a:lstStyle/>
          <a:p>
            <a:pPr marL="0" indent="0">
              <a:buNone/>
            </a:pPr>
            <a:r>
              <a:rPr lang="pl-PL" dirty="0"/>
              <a:t>Zajęcia przygotowawcze do wyjazdu w </a:t>
            </a:r>
            <a:r>
              <a:rPr lang="pl-PL"/>
              <a:t>siedzibie szkoły</a:t>
            </a:r>
            <a:endParaRPr lang="pl-PL" dirty="0"/>
          </a:p>
        </p:txBody>
      </p:sp>
      <p:pic>
        <p:nvPicPr>
          <p:cNvPr id="7170" name="Picture 2" descr="Może być zdjęciem przedstawiającym 10 osób, ludzie stoją, ludzie siedzą i w budynku">
            <a:extLst>
              <a:ext uri="{FF2B5EF4-FFF2-40B4-BE49-F238E27FC236}">
                <a16:creationId xmlns="" xmlns:a16="http://schemas.microsoft.com/office/drawing/2014/main" id="{E7D78CE4-6E70-3E0A-6D2C-1592B3AC8F50}"/>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36726" y="3791578"/>
            <a:ext cx="3698631" cy="2360945"/>
          </a:xfrm>
          <a:prstGeom prst="rect">
            <a:avLst/>
          </a:prstGeom>
          <a:noFill/>
          <a:ln w="12700">
            <a:solidFill>
              <a:schemeClr val="tx1"/>
            </a:solidFill>
          </a:ln>
          <a:extLst>
            <a:ext uri="{909E8E84-426E-40DD-AFC4-6F175D3DCCD1}">
              <a14:hiddenFill xmlns="" xmlns:a14="http://schemas.microsoft.com/office/drawing/2010/main">
                <a:solidFill>
                  <a:srgbClr val="FFFFFF"/>
                </a:solidFill>
              </a14:hiddenFill>
            </a:ext>
          </a:extLst>
        </p:spPr>
      </p:pic>
      <p:pic>
        <p:nvPicPr>
          <p:cNvPr id="7174" name="Picture 6" descr="Może być zdjęciem przedstawiającym 10 osób, ludzie stoją, ludzie siedzą i w budynku">
            <a:extLst>
              <a:ext uri="{FF2B5EF4-FFF2-40B4-BE49-F238E27FC236}">
                <a16:creationId xmlns="" xmlns:a16="http://schemas.microsoft.com/office/drawing/2014/main" id="{15CA0573-A0F3-FF68-57D4-442450EE1CF5}"/>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805406" y="3650697"/>
            <a:ext cx="3698632" cy="2501826"/>
          </a:xfrm>
          <a:prstGeom prst="rect">
            <a:avLst/>
          </a:prstGeom>
          <a:noFill/>
          <a:ln w="12700">
            <a:solidFill>
              <a:schemeClr val="tx1"/>
            </a:solidFill>
          </a:ln>
          <a:extLst>
            <a:ext uri="{909E8E84-426E-40DD-AFC4-6F175D3DCCD1}">
              <a14:hiddenFill xmlns="" xmlns:a14="http://schemas.microsoft.com/office/drawing/2010/main">
                <a:solidFill>
                  <a:srgbClr val="FFFFFF"/>
                </a:solidFill>
              </a14:hiddenFill>
            </a:ext>
          </a:extLst>
        </p:spPr>
      </p:pic>
      <p:pic>
        <p:nvPicPr>
          <p:cNvPr id="7178" name="Picture 10" descr="Może być zdjęciem przedstawiającym 8 osób i ludzie stoją">
            <a:extLst>
              <a:ext uri="{FF2B5EF4-FFF2-40B4-BE49-F238E27FC236}">
                <a16:creationId xmlns="" xmlns:a16="http://schemas.microsoft.com/office/drawing/2014/main" id="{3BF68A8B-D922-FEB0-7AAA-7177FF952B43}"/>
              </a:ext>
            </a:extLst>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170297" y="517821"/>
            <a:ext cx="3487478" cy="2615608"/>
          </a:xfrm>
          <a:prstGeom prst="rect">
            <a:avLst/>
          </a:prstGeom>
          <a:noFill/>
          <a:ln w="12700">
            <a:solidFill>
              <a:schemeClr val="tx1"/>
            </a:solidFill>
          </a:ln>
          <a:extLst>
            <a:ext uri="{909E8E84-426E-40DD-AFC4-6F175D3DCCD1}">
              <a14:hiddenFill xmlns="" xmlns:a14="http://schemas.microsoft.com/office/drawing/2010/main">
                <a:solidFill>
                  <a:srgbClr val="FFFFFF"/>
                </a:solidFill>
              </a14:hiddenFill>
            </a:ext>
          </a:extLst>
        </p:spPr>
      </p:pic>
      <p:pic>
        <p:nvPicPr>
          <p:cNvPr id="7180" name="Picture 12" descr="Może być zdjęciem przedstawiającym 9 osób, ludzie siedzą i ludzie stoją">
            <a:extLst>
              <a:ext uri="{FF2B5EF4-FFF2-40B4-BE49-F238E27FC236}">
                <a16:creationId xmlns="" xmlns:a16="http://schemas.microsoft.com/office/drawing/2014/main" id="{24DE7C53-FF3C-9A8F-E057-A28A3294B1B3}"/>
              </a:ext>
            </a:extLst>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36726" y="414670"/>
            <a:ext cx="3561907" cy="2671430"/>
          </a:xfrm>
          <a:prstGeom prst="rect">
            <a:avLst/>
          </a:prstGeom>
          <a:noFill/>
          <a:ln w="12700">
            <a:solidFill>
              <a:schemeClr val="tx1"/>
            </a:solidFill>
          </a:ln>
          <a:extLst>
            <a:ext uri="{909E8E84-426E-40DD-AFC4-6F175D3DCCD1}">
              <a14:hiddenFill xmlns="" xmlns:a14="http://schemas.microsoft.com/office/drawing/2010/main">
                <a:solidFill>
                  <a:srgbClr val="FFFFFF"/>
                </a:solidFill>
              </a14:hiddenFill>
            </a:ext>
          </a:extLst>
        </p:spPr>
      </p:pic>
      <p:pic>
        <p:nvPicPr>
          <p:cNvPr id="7182" name="Picture 14" descr="Może być zdjęciem przedstawiającym 6 osób, ludzie siedzą, ludzie stoją i w budynku">
            <a:extLst>
              <a:ext uri="{FF2B5EF4-FFF2-40B4-BE49-F238E27FC236}">
                <a16:creationId xmlns="" xmlns:a16="http://schemas.microsoft.com/office/drawing/2014/main" id="{C707CD29-2918-7A2C-13E7-0E4381135E7E}"/>
              </a:ext>
            </a:extLst>
          </p:cNvPr>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006864" y="515768"/>
            <a:ext cx="3561907" cy="3154918"/>
          </a:xfrm>
          <a:prstGeom prst="rect">
            <a:avLst/>
          </a:prstGeom>
          <a:noFill/>
          <a:ln w="12700">
            <a:solidFill>
              <a:schemeClr val="tx1"/>
            </a:solidFill>
          </a:ln>
          <a:extLst>
            <a:ext uri="{909E8E84-426E-40DD-AFC4-6F175D3DCCD1}">
              <a14:hiddenFill xmlns="" xmlns:a14="http://schemas.microsoft.com/office/drawing/2010/main">
                <a:solidFill>
                  <a:srgbClr val="FFFFFF"/>
                </a:solidFill>
              </a14:hiddenFill>
            </a:ext>
          </a:extLst>
        </p:spPr>
      </p:pic>
      <p:pic>
        <p:nvPicPr>
          <p:cNvPr id="7188" name="Picture 20" descr="Szkoła Podstawowa nr 1 w Chodzieży - Erasmus Plus">
            <a:extLst>
              <a:ext uri="{FF2B5EF4-FFF2-40B4-BE49-F238E27FC236}">
                <a16:creationId xmlns="" xmlns:a16="http://schemas.microsoft.com/office/drawing/2014/main" id="{B580D864-C499-208E-B382-984C5B12EF86}"/>
              </a:ext>
            </a:extLst>
          </p:cNvPr>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4039428" y="4812858"/>
            <a:ext cx="3262249" cy="174938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710725197"/>
      </p:ext>
    </p:extLst>
  </p:cSld>
  <p:clrMapOvr>
    <a:masterClrMapping/>
  </p:clrMapOvr>
  <mc:AlternateContent xmlns:mc="http://schemas.openxmlformats.org/markup-compatibility/2006">
    <mc:Choice xmlns=""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7188"/>
                                        </p:tgtEl>
                                        <p:attrNameLst>
                                          <p:attrName>style.visibility</p:attrName>
                                        </p:attrNameLst>
                                      </p:cBhvr>
                                      <p:to>
                                        <p:strVal val="visible"/>
                                      </p:to>
                                    </p:set>
                                    <p:animEffect transition="in" filter="fade">
                                      <p:cBhvr>
                                        <p:cTn id="7" dur="2000"/>
                                        <p:tgtEl>
                                          <p:spTgt spid="7188"/>
                                        </p:tgtEl>
                                      </p:cBhvr>
                                    </p:animEffect>
                                    <p:anim calcmode="lin" valueType="num">
                                      <p:cBhvr>
                                        <p:cTn id="8" dur="2000" fill="hold"/>
                                        <p:tgtEl>
                                          <p:spTgt spid="7188"/>
                                        </p:tgtEl>
                                        <p:attrNameLst>
                                          <p:attrName>ppt_w</p:attrName>
                                        </p:attrNameLst>
                                      </p:cBhvr>
                                      <p:tavLst>
                                        <p:tav tm="0" fmla="#ppt_w*sin(2.5*pi*$)">
                                          <p:val>
                                            <p:fltVal val="0"/>
                                          </p:val>
                                        </p:tav>
                                        <p:tav tm="100000">
                                          <p:val>
                                            <p:fltVal val="1"/>
                                          </p:val>
                                        </p:tav>
                                      </p:tavLst>
                                    </p:anim>
                                    <p:anim calcmode="lin" valueType="num">
                                      <p:cBhvr>
                                        <p:cTn id="9" dur="2000" fill="hold"/>
                                        <p:tgtEl>
                                          <p:spTgt spid="718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5032C95E-C9D4-C0D7-859D-4660A88A61CC}"/>
              </a:ext>
            </a:extLst>
          </p:cNvPr>
          <p:cNvSpPr>
            <a:spLocks noGrp="1"/>
          </p:cNvSpPr>
          <p:nvPr>
            <p:ph type="title"/>
          </p:nvPr>
        </p:nvSpPr>
        <p:spPr>
          <a:xfrm>
            <a:off x="568843" y="0"/>
            <a:ext cx="10131425" cy="3609474"/>
          </a:xfrm>
        </p:spPr>
        <p:txBody>
          <a:bodyPr>
            <a:normAutofit fontScale="90000"/>
          </a:bodyPr>
          <a:lstStyle/>
          <a:p>
            <a:pPr algn="ctr"/>
            <a:r>
              <a:rPr lang="pl-PL" sz="3900" b="1" dirty="0">
                <a:latin typeface="Times New Roman" pitchFamily="18" charset="0"/>
                <a:cs typeface="Times New Roman" pitchFamily="18" charset="0"/>
              </a:rPr>
              <a:t>S</a:t>
            </a:r>
            <a:r>
              <a:rPr lang="pl-PL" sz="3900" b="1" i="0" dirty="0">
                <a:effectLst/>
                <a:latin typeface="Times New Roman" pitchFamily="18" charset="0"/>
                <a:cs typeface="Times New Roman" pitchFamily="18" charset="0"/>
              </a:rPr>
              <a:t>potkanie organizacyjne przed </a:t>
            </a:r>
            <a:r>
              <a:rPr lang="pl-PL" sz="3900" b="1" i="0" dirty="0" smtClean="0">
                <a:effectLst/>
                <a:latin typeface="Times New Roman" pitchFamily="18" charset="0"/>
                <a:cs typeface="Times New Roman" pitchFamily="18" charset="0"/>
              </a:rPr>
              <a:t>wyjazdem</a:t>
            </a:r>
            <a:br>
              <a:rPr lang="pl-PL" sz="3900" b="1" i="0" dirty="0" smtClean="0">
                <a:effectLst/>
                <a:latin typeface="Times New Roman" pitchFamily="18" charset="0"/>
                <a:cs typeface="Times New Roman" pitchFamily="18" charset="0"/>
              </a:rPr>
            </a:br>
            <a:r>
              <a:rPr lang="pl-PL" sz="3900" b="1" i="0" dirty="0" smtClean="0">
                <a:effectLst/>
                <a:latin typeface="Times New Roman" pitchFamily="18" charset="0"/>
                <a:cs typeface="Times New Roman" pitchFamily="18" charset="0"/>
              </a:rPr>
              <a:t> </a:t>
            </a:r>
            <a:r>
              <a:rPr lang="pl-PL" sz="3900" b="1" i="0" dirty="0">
                <a:effectLst/>
                <a:latin typeface="Times New Roman" pitchFamily="18" charset="0"/>
                <a:cs typeface="Times New Roman" pitchFamily="18" charset="0"/>
              </a:rPr>
              <a:t>na praktyki zawodowe do </a:t>
            </a:r>
            <a:r>
              <a:rPr lang="pl-PL" sz="3900" b="1" i="0" dirty="0" smtClean="0">
                <a:effectLst/>
                <a:latin typeface="Times New Roman" pitchFamily="18" charset="0"/>
                <a:cs typeface="Times New Roman" pitchFamily="18" charset="0"/>
              </a:rPr>
              <a:t>Grecji</a:t>
            </a:r>
            <a:r>
              <a:rPr lang="pl-PL" sz="1800" dirty="0">
                <a:solidFill>
                  <a:srgbClr val="050505"/>
                </a:solidFill>
                <a:latin typeface="Times New Roman" pitchFamily="18" charset="0"/>
                <a:cs typeface="Times New Roman" pitchFamily="18" charset="0"/>
              </a:rPr>
              <a:t/>
            </a:r>
            <a:br>
              <a:rPr lang="pl-PL" sz="1800" dirty="0">
                <a:solidFill>
                  <a:srgbClr val="050505"/>
                </a:solidFill>
                <a:latin typeface="Times New Roman" pitchFamily="18" charset="0"/>
                <a:cs typeface="Times New Roman" pitchFamily="18" charset="0"/>
              </a:rPr>
            </a:br>
            <a:r>
              <a:rPr lang="pl-PL" sz="1800" b="0" i="0" dirty="0">
                <a:solidFill>
                  <a:srgbClr val="050505"/>
                </a:solidFill>
                <a:effectLst/>
                <a:latin typeface="Times New Roman" pitchFamily="18" charset="0"/>
                <a:cs typeface="Times New Roman" pitchFamily="18" charset="0"/>
              </a:rPr>
              <a:t/>
            </a:r>
            <a:br>
              <a:rPr lang="pl-PL" sz="1800" b="0" i="0" dirty="0">
                <a:solidFill>
                  <a:srgbClr val="050505"/>
                </a:solidFill>
                <a:effectLst/>
                <a:latin typeface="Times New Roman" pitchFamily="18" charset="0"/>
                <a:cs typeface="Times New Roman" pitchFamily="18" charset="0"/>
              </a:rPr>
            </a:br>
            <a:r>
              <a:rPr lang="pl-PL" sz="2300" b="0" i="0" dirty="0">
                <a:solidFill>
                  <a:schemeClr val="accent1">
                    <a:lumMod val="60000"/>
                    <a:lumOff val="40000"/>
                  </a:schemeClr>
                </a:solidFill>
                <a:effectLst/>
                <a:latin typeface="Times New Roman" pitchFamily="18" charset="0"/>
                <a:cs typeface="Times New Roman" pitchFamily="18" charset="0"/>
              </a:rPr>
              <a:t> </a:t>
            </a:r>
            <a:r>
              <a:rPr lang="pl-PL" sz="2300" b="0" i="0" dirty="0">
                <a:solidFill>
                  <a:schemeClr val="accent1">
                    <a:lumMod val="50000"/>
                  </a:schemeClr>
                </a:solidFill>
                <a:effectLst/>
                <a:latin typeface="Times New Roman" pitchFamily="18" charset="0"/>
                <a:cs typeface="Times New Roman" pitchFamily="18" charset="0"/>
              </a:rPr>
              <a:t>Celem wyjazdu </a:t>
            </a:r>
            <a:r>
              <a:rPr lang="pl-PL" sz="2300" dirty="0">
                <a:solidFill>
                  <a:schemeClr val="accent1">
                    <a:lumMod val="50000"/>
                  </a:schemeClr>
                </a:solidFill>
                <a:latin typeface="Times New Roman" pitchFamily="18" charset="0"/>
                <a:cs typeface="Times New Roman" pitchFamily="18" charset="0"/>
              </a:rPr>
              <a:t>była</a:t>
            </a:r>
            <a:r>
              <a:rPr lang="pl-PL" sz="2300" b="0" i="0" dirty="0">
                <a:solidFill>
                  <a:schemeClr val="accent1">
                    <a:lumMod val="50000"/>
                  </a:schemeClr>
                </a:solidFill>
                <a:effectLst/>
                <a:latin typeface="Times New Roman" pitchFamily="18" charset="0"/>
                <a:cs typeface="Times New Roman" pitchFamily="18" charset="0"/>
              </a:rPr>
              <a:t> realizacja praktyk zawodowych. Na spotkaniu przedstawiono ideę programu Erasmus+, organizację wyjazdu, program stażu oraz regulamin pobytu. </a:t>
            </a:r>
            <a:r>
              <a:rPr lang="pl-PL" sz="2300" b="0" i="0" dirty="0" smtClean="0">
                <a:solidFill>
                  <a:schemeClr val="accent1">
                    <a:lumMod val="50000"/>
                  </a:schemeClr>
                </a:solidFill>
                <a:effectLst/>
                <a:latin typeface="Times New Roman" pitchFamily="18" charset="0"/>
                <a:cs typeface="Times New Roman" pitchFamily="18" charset="0"/>
              </a:rPr>
              <a:t/>
            </a:r>
            <a:br>
              <a:rPr lang="pl-PL" sz="2300" b="0" i="0" dirty="0" smtClean="0">
                <a:solidFill>
                  <a:schemeClr val="accent1">
                    <a:lumMod val="50000"/>
                  </a:schemeClr>
                </a:solidFill>
                <a:effectLst/>
                <a:latin typeface="Times New Roman" pitchFamily="18" charset="0"/>
                <a:cs typeface="Times New Roman" pitchFamily="18" charset="0"/>
              </a:rPr>
            </a:br>
            <a:r>
              <a:rPr lang="pl-PL" sz="2300" b="0" i="0" dirty="0" smtClean="0">
                <a:solidFill>
                  <a:schemeClr val="accent1">
                    <a:lumMod val="50000"/>
                  </a:schemeClr>
                </a:solidFill>
                <a:effectLst/>
                <a:latin typeface="Times New Roman" pitchFamily="18" charset="0"/>
                <a:cs typeface="Times New Roman" pitchFamily="18" charset="0"/>
              </a:rPr>
              <a:t>W </a:t>
            </a:r>
            <a:r>
              <a:rPr lang="pl-PL" sz="2300" b="0" i="0" dirty="0">
                <a:solidFill>
                  <a:schemeClr val="accent1">
                    <a:lumMod val="50000"/>
                  </a:schemeClr>
                </a:solidFill>
                <a:effectLst/>
                <a:latin typeface="Times New Roman" pitchFamily="18" charset="0"/>
                <a:cs typeface="Times New Roman" pitchFamily="18" charset="0"/>
              </a:rPr>
              <a:t>regulaminie stażu zawarte </a:t>
            </a:r>
            <a:r>
              <a:rPr lang="pl-PL" sz="2300" dirty="0" smtClean="0">
                <a:solidFill>
                  <a:schemeClr val="accent1">
                    <a:lumMod val="50000"/>
                  </a:schemeClr>
                </a:solidFill>
                <a:latin typeface="Times New Roman" pitchFamily="18" charset="0"/>
                <a:cs typeface="Times New Roman" pitchFamily="18" charset="0"/>
              </a:rPr>
              <a:t>były</a:t>
            </a:r>
            <a:r>
              <a:rPr lang="pl-PL" sz="2300" b="0" i="0" dirty="0" smtClean="0">
                <a:solidFill>
                  <a:schemeClr val="accent1">
                    <a:lumMod val="50000"/>
                  </a:schemeClr>
                </a:solidFill>
                <a:effectLst/>
                <a:latin typeface="Times New Roman" pitchFamily="18" charset="0"/>
                <a:cs typeface="Times New Roman" pitchFamily="18" charset="0"/>
              </a:rPr>
              <a:t> </a:t>
            </a:r>
            <a:r>
              <a:rPr lang="pl-PL" sz="2300" b="0" i="0" dirty="0">
                <a:solidFill>
                  <a:schemeClr val="accent1">
                    <a:lumMod val="50000"/>
                  </a:schemeClr>
                </a:solidFill>
                <a:effectLst/>
                <a:latin typeface="Times New Roman" pitchFamily="18" charset="0"/>
                <a:cs typeface="Times New Roman" pitchFamily="18" charset="0"/>
              </a:rPr>
              <a:t>wszystkie informacje oraz regulacje prawne dotyczące przebiegu stażu. </a:t>
            </a:r>
            <a:r>
              <a:rPr lang="pl-PL" sz="2300" b="0" i="0" dirty="0" smtClean="0">
                <a:solidFill>
                  <a:schemeClr val="accent1">
                    <a:lumMod val="50000"/>
                  </a:schemeClr>
                </a:solidFill>
                <a:effectLst/>
                <a:latin typeface="Times New Roman" pitchFamily="18" charset="0"/>
                <a:cs typeface="Times New Roman" pitchFamily="18" charset="0"/>
              </a:rPr>
              <a:t>Przedstawiono warunki bytowe oraz krótki </a:t>
            </a:r>
            <a:r>
              <a:rPr lang="pl-PL" sz="2300" b="0" i="0" dirty="0">
                <a:solidFill>
                  <a:schemeClr val="accent1">
                    <a:lumMod val="50000"/>
                  </a:schemeClr>
                </a:solidFill>
                <a:effectLst/>
                <a:latin typeface="Times New Roman" pitchFamily="18" charset="0"/>
                <a:cs typeface="Times New Roman" pitchFamily="18" charset="0"/>
              </a:rPr>
              <a:t>opis miejscowości, w której </a:t>
            </a:r>
            <a:r>
              <a:rPr lang="pl-PL" sz="2300" dirty="0" smtClean="0">
                <a:solidFill>
                  <a:schemeClr val="accent1">
                    <a:lumMod val="50000"/>
                  </a:schemeClr>
                </a:solidFill>
                <a:latin typeface="Times New Roman" pitchFamily="18" charset="0"/>
                <a:cs typeface="Times New Roman" pitchFamily="18" charset="0"/>
              </a:rPr>
              <a:t>mieli</a:t>
            </a:r>
            <a:r>
              <a:rPr lang="pl-PL" sz="2300" b="0" i="0" dirty="0" smtClean="0">
                <a:solidFill>
                  <a:schemeClr val="accent1">
                    <a:lumMod val="50000"/>
                  </a:schemeClr>
                </a:solidFill>
                <a:effectLst/>
                <a:latin typeface="Times New Roman" pitchFamily="18" charset="0"/>
                <a:cs typeface="Times New Roman" pitchFamily="18" charset="0"/>
              </a:rPr>
              <a:t> </a:t>
            </a:r>
            <a:r>
              <a:rPr lang="pl-PL" sz="2300" b="0" i="0" dirty="0">
                <a:solidFill>
                  <a:schemeClr val="accent1">
                    <a:lumMod val="50000"/>
                  </a:schemeClr>
                </a:solidFill>
                <a:effectLst/>
                <a:latin typeface="Times New Roman" pitchFamily="18" charset="0"/>
                <a:cs typeface="Times New Roman" pitchFamily="18" charset="0"/>
              </a:rPr>
              <a:t>przebywać </a:t>
            </a:r>
            <a:r>
              <a:rPr lang="pl-PL" sz="2300" b="0" i="0" dirty="0" smtClean="0">
                <a:solidFill>
                  <a:schemeClr val="accent1">
                    <a:lumMod val="50000"/>
                  </a:schemeClr>
                </a:solidFill>
                <a:effectLst/>
                <a:latin typeface="Times New Roman" pitchFamily="18" charset="0"/>
                <a:cs typeface="Times New Roman" pitchFamily="18" charset="0"/>
              </a:rPr>
              <a:t>uczniowie. Rozmawiano o mentalności </a:t>
            </a:r>
            <a:r>
              <a:rPr lang="pl-PL" sz="2300" b="0" i="0" dirty="0">
                <a:solidFill>
                  <a:schemeClr val="accent1">
                    <a:lumMod val="50000"/>
                  </a:schemeClr>
                </a:solidFill>
                <a:effectLst/>
                <a:latin typeface="Times New Roman" pitchFamily="18" charset="0"/>
                <a:cs typeface="Times New Roman" pitchFamily="18" charset="0"/>
              </a:rPr>
              <a:t>Greków. Poruszony został temat dyscypliny pracy i zachowania zarówno w miejscach odbywania stażu, jak </a:t>
            </a:r>
            <a:r>
              <a:rPr lang="pl-PL" sz="2300" b="0" i="0" dirty="0" smtClean="0">
                <a:solidFill>
                  <a:schemeClr val="accent1">
                    <a:lumMod val="50000"/>
                  </a:schemeClr>
                </a:solidFill>
                <a:effectLst/>
                <a:latin typeface="Times New Roman" pitchFamily="18" charset="0"/>
                <a:cs typeface="Times New Roman" pitchFamily="18" charset="0"/>
              </a:rPr>
              <a:t/>
            </a:r>
            <a:br>
              <a:rPr lang="pl-PL" sz="2300" b="0" i="0" dirty="0" smtClean="0">
                <a:solidFill>
                  <a:schemeClr val="accent1">
                    <a:lumMod val="50000"/>
                  </a:schemeClr>
                </a:solidFill>
                <a:effectLst/>
                <a:latin typeface="Times New Roman" pitchFamily="18" charset="0"/>
                <a:cs typeface="Times New Roman" pitchFamily="18" charset="0"/>
              </a:rPr>
            </a:br>
            <a:r>
              <a:rPr lang="pl-PL" sz="2300" b="0" i="0" dirty="0" smtClean="0">
                <a:solidFill>
                  <a:schemeClr val="accent1">
                    <a:lumMod val="50000"/>
                  </a:schemeClr>
                </a:solidFill>
                <a:effectLst/>
                <a:latin typeface="Times New Roman" pitchFamily="18" charset="0"/>
                <a:cs typeface="Times New Roman" pitchFamily="18" charset="0"/>
              </a:rPr>
              <a:t>i </a:t>
            </a:r>
            <a:r>
              <a:rPr lang="pl-PL" sz="2300" b="0" i="0" dirty="0">
                <a:solidFill>
                  <a:schemeClr val="accent1">
                    <a:lumMod val="50000"/>
                  </a:schemeClr>
                </a:solidFill>
                <a:effectLst/>
                <a:latin typeface="Times New Roman" pitchFamily="18" charset="0"/>
                <a:cs typeface="Times New Roman" pitchFamily="18" charset="0"/>
              </a:rPr>
              <a:t>podczas całego pobytu w Grecji. </a:t>
            </a:r>
            <a:endParaRPr lang="pl-PL" sz="2300" dirty="0">
              <a:solidFill>
                <a:schemeClr val="accent1">
                  <a:lumMod val="50000"/>
                </a:schemeClr>
              </a:solidFill>
              <a:latin typeface="Times New Roman" pitchFamily="18" charset="0"/>
              <a:cs typeface="Times New Roman" pitchFamily="18" charset="0"/>
            </a:endParaRPr>
          </a:p>
        </p:txBody>
      </p:sp>
      <p:pic>
        <p:nvPicPr>
          <p:cNvPr id="1026" name="Picture 2" descr="Może być zdjęciem przedstawiającym 13 osób, ludzie stoją i w budynku">
            <a:extLst>
              <a:ext uri="{FF2B5EF4-FFF2-40B4-BE49-F238E27FC236}">
                <a16:creationId xmlns="" xmlns:a16="http://schemas.microsoft.com/office/drawing/2014/main" id="{83B0B273-446F-6338-DC23-27E9C946A738}"/>
              </a:ext>
            </a:extLst>
          </p:cNvPr>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tretch>
            <a:fillRect/>
          </a:stretch>
        </p:blipFill>
        <p:spPr bwMode="auto">
          <a:xfrm>
            <a:off x="5067364" y="3637476"/>
            <a:ext cx="3234425" cy="2811449"/>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20" descr="Szkoła Podstawowa nr 1 w Chodzieży - Erasmus Plus">
            <a:extLst>
              <a:ext uri="{FF2B5EF4-FFF2-40B4-BE49-F238E27FC236}">
                <a16:creationId xmlns="" xmlns:a16="http://schemas.microsoft.com/office/drawing/2014/main" id="{E7A0E16A-5805-8AAF-7D29-FBE5404CD8D1}"/>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64600" y="3811772"/>
            <a:ext cx="3262249" cy="174938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046254649"/>
      </p:ext>
    </p:extLst>
  </p:cSld>
  <p:clrMapOvr>
    <a:masterClrMapping/>
  </p:clrMapOvr>
  <p:transition spd="slow">
    <p:randomBar dir="vert"/>
  </p:transition>
</p:sld>
</file>

<file path=ppt/theme/theme1.xml><?xml version="1.0" encoding="utf-8"?>
<a:theme xmlns:a="http://schemas.openxmlformats.org/drawingml/2006/main" name="Faseta">
  <a:themeElements>
    <a:clrScheme name="Faseta">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seta">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s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437</TotalTime>
  <Words>403</Words>
  <Application>Microsoft Office PowerPoint</Application>
  <PresentationFormat>Niestandardowy</PresentationFormat>
  <Paragraphs>36</Paragraphs>
  <Slides>16</Slides>
  <Notes>0</Notes>
  <HiddenSlides>0</HiddenSlides>
  <MMClips>0</MMClips>
  <ScaleCrop>false</ScaleCrop>
  <HeadingPairs>
    <vt:vector size="4" baseType="variant">
      <vt:variant>
        <vt:lpstr>Motyw</vt:lpstr>
      </vt:variant>
      <vt:variant>
        <vt:i4>1</vt:i4>
      </vt:variant>
      <vt:variant>
        <vt:lpstr>Tytuły slajdów</vt:lpstr>
      </vt:variant>
      <vt:variant>
        <vt:i4>16</vt:i4>
      </vt:variant>
    </vt:vector>
  </HeadingPairs>
  <TitlesOfParts>
    <vt:vector size="17" baseType="lpstr">
      <vt:lpstr>Faseta</vt:lpstr>
      <vt:lpstr>„Staże zagraniczne - droga ku lepszej przyszłości”</vt:lpstr>
      <vt:lpstr> Uczniowie Powiatowego Zespołu Szkół w Łopusznie wzięli udział w realizacji  projektu o nazwie „Staże zagraniczne – droga ku lepszej przyszłości” nr 2021-1-PL01-KA121-VET-000020137. Projekt ten finansowany był ze środków Programu Erasmus+ (sektor Kształcenie i szkolenie zawodowe)</vt:lpstr>
      <vt:lpstr>Projekt zakładał przeprowadzenie            dwutygodniowych praktyk zawodowych dla dwudziestotrzyosobowej grupy wraz z opiekunami.  Na miejsce praktyk wybrano Grecję. </vt:lpstr>
      <vt:lpstr> Realizacja projektu stworzyła szansę na lepszy start młodzieży w dorosłą przyszłość. Przyczyniła się  do kreowania postaw przedsiębiorczych oraz podniesienia poczucia własnej wartości.</vt:lpstr>
      <vt:lpstr>Cele projektu:</vt:lpstr>
      <vt:lpstr>W ramach przygotowań uczniowie wzięli udział  w zajęciach z języka angielskiego oraz w zajęciach kulturowych, których celem było przygotowanie uczniów do wyjazdu projektowego.</vt:lpstr>
      <vt:lpstr>Slajd 7</vt:lpstr>
      <vt:lpstr> </vt:lpstr>
      <vt:lpstr>Spotkanie organizacyjne przed wyjazdem  na praktyki zawodowe do Grecji   Celem wyjazdu była realizacja praktyk zawodowych. Na spotkaniu przedstawiono ideę programu Erasmus+, organizację wyjazdu, program stażu oraz regulamin pobytu.  W regulaminie stażu zawarte były wszystkie informacje oraz regulacje prawne dotyczące przebiegu stażu. Przedstawiono warunki bytowe oraz krótki opis miejscowości, w której mieli przebywać uczniowie. Rozmawiano o mentalności Greków. Poruszony został temat dyscypliny pracy i zachowania zarówno w miejscach odbywania stażu, jak  i podczas całego pobytu w Grecji. </vt:lpstr>
      <vt:lpstr>Uczniowie PZS w Łopusznie po raz kolejny wyruszyli w świat, by zdobywać nowe doświadczenia, poszerzać swoje horyzonty, poznawać nowych ludzi i inne kultury.  </vt:lpstr>
      <vt:lpstr>Realizacja praktyk</vt:lpstr>
      <vt:lpstr> Uczniowie kierunku technik reklamy odbywali praktyki w redakcji lokalnej gazety ,,OΛYMΠO BHMA”. Poznali specyfikę pracy w reklamie, rodzaje mediów, którymi można dotrzeć do potencjalnego odbiorcy oraz dowiedzieli się, jak wygląda proces kształcenia w zawodzie technik reklamy w Grecji.  Redaktor naczelna opowiedziała o nowoczesnym redagowaniu gazety, sprzedaży powierzchni reklamowej, gazecie w wersji elektronicznej oraz spotach radiowych. </vt:lpstr>
      <vt:lpstr>Uczestnicy praktyk w Grecji udoskonalili znajomość języka angielskiego zarówno w sferze zawodowej, jak i w kontaktach interpersonalnych.  Zapoznali się z europejskim rynkiem pracy, podnieśli swoje kwalifikacje oraz wzmocnili poczucie wspólnoty międzykulturowej. Zgłębili tamtejsze zwyczaje i poznali zasady systemu gospodarczego.</vt:lpstr>
      <vt:lpstr>Slajd 14</vt:lpstr>
      <vt:lpstr>Slajd 15</vt:lpstr>
      <vt:lpstr>Podczas praktyk w Grecji młodzież kształtowała  zawodowe kompetencje pod okiem fachowców w firmach, zgodnie z ich kierunkami kształcenia. Młodzi ludzie przyswoili innowacyjne technologie, poznali nowoczesne urządzenia, co znacząco wzmocni ich specjalistyczną wiedzę.  Umiejętności organizacyjne, analityczne, dobra znajomość języka angielskiego czy kreatywność to atuty, dzięki którym uczący się w Powiatowym Zespole Szkół nie powinni mieć problemu ze znalezieniem atrakcyjnego miejsca pracy.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,,Staże zagraniczne- droga ku lepszej przyszłośći”</dc:title>
  <dc:creator>Andrzej Pniewski</dc:creator>
  <cp:lastModifiedBy>LENOVO</cp:lastModifiedBy>
  <cp:revision>63</cp:revision>
  <dcterms:created xsi:type="dcterms:W3CDTF">2022-06-05T20:36:40Z</dcterms:created>
  <dcterms:modified xsi:type="dcterms:W3CDTF">2022-06-22T17:29:51Z</dcterms:modified>
</cp:coreProperties>
</file>