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57" r:id="rId3"/>
    <p:sldId id="273" r:id="rId4"/>
    <p:sldId id="258" r:id="rId5"/>
    <p:sldId id="259" r:id="rId6"/>
    <p:sldId id="260" r:id="rId7"/>
    <p:sldId id="263" r:id="rId8"/>
    <p:sldId id="274" r:id="rId9"/>
    <p:sldId id="261" r:id="rId10"/>
    <p:sldId id="265" r:id="rId11"/>
    <p:sldId id="266" r:id="rId12"/>
    <p:sldId id="264" r:id="rId13"/>
    <p:sldId id="267" r:id="rId14"/>
    <p:sldId id="272" r:id="rId15"/>
    <p:sldId id="268" r:id="rId16"/>
    <p:sldId id="271" r:id="rId17"/>
    <p:sldId id="269" r:id="rId18"/>
    <p:sldId id="275" r:id="rId19"/>
    <p:sldId id="279" r:id="rId20"/>
    <p:sldId id="280" r:id="rId21"/>
    <p:sldId id="270" r:id="rId22"/>
    <p:sldId id="276"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165B"/>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963" autoAdjust="0"/>
  </p:normalViewPr>
  <p:slideViewPr>
    <p:cSldViewPr snapToGrid="0">
      <p:cViewPr varScale="1">
        <p:scale>
          <a:sx n="86" d="100"/>
          <a:sy n="86" d="100"/>
        </p:scale>
        <p:origin x="7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pl-PL"/>
              <a:t>Kliknij, aby edytować styl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256B6247-8A94-48E1-806F-B94E973A7904}" type="datetimeFigureOut">
              <a:rPr lang="pl-PL" smtClean="0"/>
              <a:t>31.05.2023</a:t>
            </a:fld>
            <a:endParaRPr lang="pl-PL"/>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pl-PL"/>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0A37B8C-FBD5-4654-A38B-A1825C175AE3}" type="slidenum">
              <a:rPr lang="pl-PL" smtClean="0"/>
              <a:t>‹#›</a:t>
            </a:fld>
            <a:endParaRPr lang="pl-PL"/>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68081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56B6247-8A94-48E1-806F-B94E973A7904}" type="datetimeFigureOut">
              <a:rPr lang="pl-PL" smtClean="0"/>
              <a:t>31.05.2023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0A37B8C-FBD5-4654-A38B-A1825C175AE3}" type="slidenum">
              <a:rPr lang="pl-PL" smtClean="0"/>
              <a:t>‹#›</a:t>
            </a:fld>
            <a:endParaRPr lang="pl-PL"/>
          </a:p>
        </p:txBody>
      </p:sp>
    </p:spTree>
    <p:extLst>
      <p:ext uri="{BB962C8B-B14F-4D97-AF65-F5344CB8AC3E}">
        <p14:creationId xmlns:p14="http://schemas.microsoft.com/office/powerpoint/2010/main" val="309469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pl-PL"/>
              <a:t>Kliknij, aby edytować styl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56B6247-8A94-48E1-806F-B94E973A7904}" type="datetimeFigureOut">
              <a:rPr lang="pl-PL" smtClean="0"/>
              <a:t>31.05.2023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0A37B8C-FBD5-4654-A38B-A1825C175AE3}" type="slidenum">
              <a:rPr lang="pl-PL" smtClean="0"/>
              <a:t>‹#›</a:t>
            </a:fld>
            <a:endParaRPr lang="pl-PL"/>
          </a:p>
        </p:txBody>
      </p:sp>
    </p:spTree>
    <p:extLst>
      <p:ext uri="{BB962C8B-B14F-4D97-AF65-F5344CB8AC3E}">
        <p14:creationId xmlns:p14="http://schemas.microsoft.com/office/powerpoint/2010/main" val="3717575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pl-PL"/>
              <a:t>Kliknij, aby edytować styl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56B6247-8A94-48E1-806F-B94E973A7904}" type="datetimeFigureOut">
              <a:rPr lang="pl-PL" smtClean="0"/>
              <a:t>31.05.2023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0A37B8C-FBD5-4654-A38B-A1825C175AE3}" type="slidenum">
              <a:rPr lang="pl-PL" smtClean="0"/>
              <a:t>‹#›</a:t>
            </a:fld>
            <a:endParaRPr lang="pl-PL"/>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284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pl-PL"/>
              <a:t>Kliknij, aby edytować styl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56B6247-8A94-48E1-806F-B94E973A7904}" type="datetimeFigureOut">
              <a:rPr lang="pl-PL" smtClean="0"/>
              <a:t>31.05.2023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0A37B8C-FBD5-4654-A38B-A1825C175AE3}" type="slidenum">
              <a:rPr lang="pl-PL" smtClean="0"/>
              <a:t>‹#›</a:t>
            </a:fld>
            <a:endParaRPr lang="pl-PL"/>
          </a:p>
        </p:txBody>
      </p:sp>
    </p:spTree>
    <p:extLst>
      <p:ext uri="{BB962C8B-B14F-4D97-AF65-F5344CB8AC3E}">
        <p14:creationId xmlns:p14="http://schemas.microsoft.com/office/powerpoint/2010/main" val="1506780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l-PL"/>
              <a:t>Kliknij, aby edytować styl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256B6247-8A94-48E1-806F-B94E973A7904}" type="datetimeFigureOut">
              <a:rPr lang="pl-PL" smtClean="0"/>
              <a:t>31.05.2023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0A37B8C-FBD5-4654-A38B-A1825C175AE3}" type="slidenum">
              <a:rPr lang="pl-PL" smtClean="0"/>
              <a:t>‹#›</a:t>
            </a:fld>
            <a:endParaRPr lang="pl-PL"/>
          </a:p>
        </p:txBody>
      </p:sp>
    </p:spTree>
    <p:extLst>
      <p:ext uri="{BB962C8B-B14F-4D97-AF65-F5344CB8AC3E}">
        <p14:creationId xmlns:p14="http://schemas.microsoft.com/office/powerpoint/2010/main" val="1034930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l-PL"/>
              <a:t>Kliknij, aby edytować styl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256B6247-8A94-48E1-806F-B94E973A7904}" type="datetimeFigureOut">
              <a:rPr lang="pl-PL" smtClean="0"/>
              <a:t>31.05.2023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0A37B8C-FBD5-4654-A38B-A1825C175AE3}" type="slidenum">
              <a:rPr lang="pl-PL" smtClean="0"/>
              <a:t>‹#›</a:t>
            </a:fld>
            <a:endParaRPr lang="pl-PL"/>
          </a:p>
        </p:txBody>
      </p:sp>
    </p:spTree>
    <p:extLst>
      <p:ext uri="{BB962C8B-B14F-4D97-AF65-F5344CB8AC3E}">
        <p14:creationId xmlns:p14="http://schemas.microsoft.com/office/powerpoint/2010/main" val="2201673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l-PL"/>
              <a:t>Kliknij, aby edytować styl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56B6247-8A94-48E1-806F-B94E973A7904}" type="datetimeFigureOut">
              <a:rPr lang="pl-PL" smtClean="0"/>
              <a:t>31.05.2023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A37B8C-FBD5-4654-A38B-A1825C175AE3}" type="slidenum">
              <a:rPr lang="pl-PL" smtClean="0"/>
              <a:t>‹#›</a:t>
            </a:fld>
            <a:endParaRPr lang="pl-PL"/>
          </a:p>
        </p:txBody>
      </p:sp>
    </p:spTree>
    <p:extLst>
      <p:ext uri="{BB962C8B-B14F-4D97-AF65-F5344CB8AC3E}">
        <p14:creationId xmlns:p14="http://schemas.microsoft.com/office/powerpoint/2010/main" val="1658840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l-PL"/>
              <a:t>Kliknij, aby edytować styl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56B6247-8A94-48E1-806F-B94E973A7904}" type="datetimeFigureOut">
              <a:rPr lang="pl-PL" smtClean="0"/>
              <a:t>31.05.2023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A37B8C-FBD5-4654-A38B-A1825C175AE3}" type="slidenum">
              <a:rPr lang="pl-PL" smtClean="0"/>
              <a:t>‹#›</a:t>
            </a:fld>
            <a:endParaRPr lang="pl-PL"/>
          </a:p>
        </p:txBody>
      </p:sp>
    </p:spTree>
    <p:extLst>
      <p:ext uri="{BB962C8B-B14F-4D97-AF65-F5344CB8AC3E}">
        <p14:creationId xmlns:p14="http://schemas.microsoft.com/office/powerpoint/2010/main" val="1004042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p>
            <a:fld id="{256B6247-8A94-48E1-806F-B94E973A7904}" type="datetimeFigureOut">
              <a:rPr lang="pl-PL" smtClean="0"/>
              <a:t>31.05.2023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A37B8C-FBD5-4654-A38B-A1825C175AE3}" type="slidenum">
              <a:rPr lang="pl-PL" smtClean="0"/>
              <a:t>‹#›</a:t>
            </a:fld>
            <a:endParaRPr lang="pl-PL"/>
          </a:p>
        </p:txBody>
      </p:sp>
    </p:spTree>
    <p:extLst>
      <p:ext uri="{BB962C8B-B14F-4D97-AF65-F5344CB8AC3E}">
        <p14:creationId xmlns:p14="http://schemas.microsoft.com/office/powerpoint/2010/main" val="258579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56B6247-8A94-48E1-806F-B94E973A7904}" type="datetimeFigureOut">
              <a:rPr lang="pl-PL" smtClean="0"/>
              <a:t>31.05.2023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A37B8C-FBD5-4654-A38B-A1825C175AE3}" type="slidenum">
              <a:rPr lang="pl-PL" smtClean="0"/>
              <a:t>‹#›</a:t>
            </a:fld>
            <a:endParaRPr lang="pl-PL"/>
          </a:p>
        </p:txBody>
      </p:sp>
    </p:spTree>
    <p:extLst>
      <p:ext uri="{BB962C8B-B14F-4D97-AF65-F5344CB8AC3E}">
        <p14:creationId xmlns:p14="http://schemas.microsoft.com/office/powerpoint/2010/main" val="422290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pl-PL"/>
              <a:t>Kliknij, aby edytować styl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56B6247-8A94-48E1-806F-B94E973A7904}" type="datetimeFigureOut">
              <a:rPr lang="pl-PL" smtClean="0"/>
              <a:t>31.05.2023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A37B8C-FBD5-4654-A38B-A1825C175AE3}" type="slidenum">
              <a:rPr lang="pl-PL" smtClean="0"/>
              <a:t>‹#›</a:t>
            </a:fld>
            <a:endParaRPr lang="pl-PL"/>
          </a:p>
        </p:txBody>
      </p:sp>
    </p:spTree>
    <p:extLst>
      <p:ext uri="{BB962C8B-B14F-4D97-AF65-F5344CB8AC3E}">
        <p14:creationId xmlns:p14="http://schemas.microsoft.com/office/powerpoint/2010/main" val="428042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l-PL"/>
              <a:t>Kliknij, aby edytować styl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56B6247-8A94-48E1-806F-B94E973A7904}" type="datetimeFigureOut">
              <a:rPr lang="pl-PL" smtClean="0"/>
              <a:t>31.05.2023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0A37B8C-FBD5-4654-A38B-A1825C175AE3}" type="slidenum">
              <a:rPr lang="pl-PL" smtClean="0"/>
              <a:t>‹#›</a:t>
            </a:fld>
            <a:endParaRPr lang="pl-PL"/>
          </a:p>
        </p:txBody>
      </p:sp>
    </p:spTree>
    <p:extLst>
      <p:ext uri="{BB962C8B-B14F-4D97-AF65-F5344CB8AC3E}">
        <p14:creationId xmlns:p14="http://schemas.microsoft.com/office/powerpoint/2010/main" val="5874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l-PL"/>
              <a:t>Kliknij, aby edytować styl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Content Placeholder 3"/>
          <p:cNvSpPr>
            <a:spLocks noGrp="1"/>
          </p:cNvSpPr>
          <p:nvPr>
            <p:ph sz="quarter" idx="13"/>
          </p:nvPr>
        </p:nvSpPr>
        <p:spPr>
          <a:xfrm>
            <a:off x="685802" y="2861733"/>
            <a:ext cx="5088712" cy="2512852"/>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3" name="Content Placeholder 5"/>
          <p:cNvSpPr>
            <a:spLocks noGrp="1"/>
          </p:cNvSpPr>
          <p:nvPr>
            <p:ph sz="quarter" idx="14"/>
          </p:nvPr>
        </p:nvSpPr>
        <p:spPr>
          <a:xfrm>
            <a:off x="5993969" y="2861733"/>
            <a:ext cx="5088713" cy="2512852"/>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56B6247-8A94-48E1-806F-B94E973A7904}" type="datetimeFigureOut">
              <a:rPr lang="pl-PL" smtClean="0"/>
              <a:t>31.05.2023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0A37B8C-FBD5-4654-A38B-A1825C175AE3}" type="slidenum">
              <a:rPr lang="pl-PL" smtClean="0"/>
              <a:t>‹#›</a:t>
            </a:fld>
            <a:endParaRPr lang="pl-PL"/>
          </a:p>
        </p:txBody>
      </p:sp>
    </p:spTree>
    <p:extLst>
      <p:ext uri="{BB962C8B-B14F-4D97-AF65-F5344CB8AC3E}">
        <p14:creationId xmlns:p14="http://schemas.microsoft.com/office/powerpoint/2010/main" val="55894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56B6247-8A94-48E1-806F-B94E973A7904}" type="datetimeFigureOut">
              <a:rPr lang="pl-PL" smtClean="0"/>
              <a:t>31.05.2023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0A37B8C-FBD5-4654-A38B-A1825C175AE3}" type="slidenum">
              <a:rPr lang="pl-PL" smtClean="0"/>
              <a:t>‹#›</a:t>
            </a:fld>
            <a:endParaRPr lang="pl-PL"/>
          </a:p>
        </p:txBody>
      </p:sp>
    </p:spTree>
    <p:extLst>
      <p:ext uri="{BB962C8B-B14F-4D97-AF65-F5344CB8AC3E}">
        <p14:creationId xmlns:p14="http://schemas.microsoft.com/office/powerpoint/2010/main" val="245617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6247-8A94-48E1-806F-B94E973A7904}" type="datetimeFigureOut">
              <a:rPr lang="pl-PL" smtClean="0"/>
              <a:t>31.05.2023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40A37B8C-FBD5-4654-A38B-A1825C175AE3}" type="slidenum">
              <a:rPr lang="pl-PL" smtClean="0"/>
              <a:t>‹#›</a:t>
            </a:fld>
            <a:endParaRPr lang="pl-PL"/>
          </a:p>
        </p:txBody>
      </p:sp>
    </p:spTree>
    <p:extLst>
      <p:ext uri="{BB962C8B-B14F-4D97-AF65-F5344CB8AC3E}">
        <p14:creationId xmlns:p14="http://schemas.microsoft.com/office/powerpoint/2010/main" val="713745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pl-PL"/>
              <a:t>Kliknij, aby edytować styl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56B6247-8A94-48E1-806F-B94E973A7904}" type="datetimeFigureOut">
              <a:rPr lang="pl-PL" smtClean="0"/>
              <a:t>31.05.2023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0A37B8C-FBD5-4654-A38B-A1825C175AE3}" type="slidenum">
              <a:rPr lang="pl-PL" smtClean="0"/>
              <a:t>‹#›</a:t>
            </a:fld>
            <a:endParaRPr lang="pl-PL"/>
          </a:p>
        </p:txBody>
      </p:sp>
    </p:spTree>
    <p:extLst>
      <p:ext uri="{BB962C8B-B14F-4D97-AF65-F5344CB8AC3E}">
        <p14:creationId xmlns:p14="http://schemas.microsoft.com/office/powerpoint/2010/main" val="172627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pl-PL"/>
              <a:t>Kliknij, aby edytować styl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56B6247-8A94-48E1-806F-B94E973A7904}" type="datetimeFigureOut">
              <a:rPr lang="pl-PL" smtClean="0"/>
              <a:t>31.05.2023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0A37B8C-FBD5-4654-A38B-A1825C175AE3}" type="slidenum">
              <a:rPr lang="pl-PL" smtClean="0"/>
              <a:t>‹#›</a:t>
            </a:fld>
            <a:endParaRPr lang="pl-PL"/>
          </a:p>
        </p:txBody>
      </p:sp>
    </p:spTree>
    <p:extLst>
      <p:ext uri="{BB962C8B-B14F-4D97-AF65-F5344CB8AC3E}">
        <p14:creationId xmlns:p14="http://schemas.microsoft.com/office/powerpoint/2010/main" val="288026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256B6247-8A94-48E1-806F-B94E973A7904}" type="datetimeFigureOut">
              <a:rPr lang="pl-PL" smtClean="0"/>
              <a:t>31.05.2023</a:t>
            </a:fld>
            <a:endParaRPr lang="pl-PL"/>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pl-PL"/>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0A37B8C-FBD5-4654-A38B-A1825C175AE3}" type="slidenum">
              <a:rPr lang="pl-PL" smtClean="0"/>
              <a:t>‹#›</a:t>
            </a:fld>
            <a:endParaRPr lang="pl-PL"/>
          </a:p>
        </p:txBody>
      </p:sp>
    </p:spTree>
    <p:extLst>
      <p:ext uri="{BB962C8B-B14F-4D97-AF65-F5344CB8AC3E}">
        <p14:creationId xmlns:p14="http://schemas.microsoft.com/office/powerpoint/2010/main" val="253163437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 id="2147484002"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zsp5lopuszno.pl/grupa-informatykow-z-wizyta-w-firmie-bioral/" TargetMode="Externa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s://zsp5lopuszno.pl/uczniowie-powiatowego-zespolu-szkol-przebywaja-w-miejscowosci-leptokaria-w-grecji-w-celu-realizacji-praktyk-zawodowych-w-ramach-projektu-staze-zagraniczne-droga-ku-lepszej-przyszlosci/"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77D9C5-EBA2-7184-0325-C761C3C94F05}"/>
              </a:ext>
            </a:extLst>
          </p:cNvPr>
          <p:cNvSpPr>
            <a:spLocks noGrp="1"/>
          </p:cNvSpPr>
          <p:nvPr>
            <p:ph type="ctrTitle"/>
          </p:nvPr>
        </p:nvSpPr>
        <p:spPr>
          <a:xfrm>
            <a:off x="606054" y="644331"/>
            <a:ext cx="8038216" cy="1843689"/>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pl-PL" sz="4400" b="1" dirty="0">
                <a:solidFill>
                  <a:schemeClr val="tx1">
                    <a:lumMod val="95000"/>
                  </a:schemeClr>
                </a:solidFill>
              </a:rPr>
              <a:t>’’Staże zagraniczne -</a:t>
            </a:r>
            <a:br>
              <a:rPr lang="pl-PL" sz="4400" b="1" dirty="0">
                <a:solidFill>
                  <a:schemeClr val="tx1">
                    <a:lumMod val="95000"/>
                  </a:schemeClr>
                </a:solidFill>
              </a:rPr>
            </a:br>
            <a:r>
              <a:rPr lang="pl-PL" sz="4400" b="1" dirty="0">
                <a:solidFill>
                  <a:schemeClr val="tx1">
                    <a:lumMod val="95000"/>
                  </a:schemeClr>
                </a:solidFill>
              </a:rPr>
              <a:t>droga ku lepszej przyszłości„</a:t>
            </a:r>
          </a:p>
        </p:txBody>
      </p:sp>
      <p:sp>
        <p:nvSpPr>
          <p:cNvPr id="3" name="Podtytuł 2">
            <a:extLst>
              <a:ext uri="{FF2B5EF4-FFF2-40B4-BE49-F238E27FC236}">
                <a16:creationId xmlns:a16="http://schemas.microsoft.com/office/drawing/2014/main" id="{EE95E52D-5B36-7383-D9F7-8A8A3F87100E}"/>
              </a:ext>
            </a:extLst>
          </p:cNvPr>
          <p:cNvSpPr>
            <a:spLocks noGrp="1"/>
          </p:cNvSpPr>
          <p:nvPr>
            <p:ph type="subTitle" idx="1"/>
          </p:nvPr>
        </p:nvSpPr>
        <p:spPr>
          <a:xfrm flipV="1">
            <a:off x="2509284" y="7641620"/>
            <a:ext cx="8158716" cy="45719"/>
          </a:xfrm>
        </p:spPr>
        <p:txBody>
          <a:bodyPr>
            <a:normAutofit fontScale="25000" lnSpcReduction="20000"/>
          </a:bodyPr>
          <a:lstStyle/>
          <a:p>
            <a:endParaRPr lang="pl-PL" dirty="0"/>
          </a:p>
        </p:txBody>
      </p:sp>
      <p:pic>
        <p:nvPicPr>
          <p:cNvPr id="1028" name="Picture 4" descr="Szkoła Podstawowa nr 1 w Chodzieży - Erasmus Plus">
            <a:extLst>
              <a:ext uri="{FF2B5EF4-FFF2-40B4-BE49-F238E27FC236}">
                <a16:creationId xmlns:a16="http://schemas.microsoft.com/office/drawing/2014/main" id="{4DEA1525-C047-3DD4-E3ED-BBAF7D213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9662" y="3311702"/>
            <a:ext cx="3269216" cy="1753117"/>
          </a:xfrm>
          <a:prstGeom prst="rect">
            <a:avLst/>
          </a:prstGeom>
          <a:noFill/>
          <a:ln>
            <a:solidFill>
              <a:schemeClr val="bg1"/>
            </a:solidFill>
          </a:ln>
          <a:effectLst>
            <a:glow rad="228600">
              <a:schemeClr val="accent2">
                <a:satMod val="175000"/>
                <a:alpha val="40000"/>
              </a:schemeClr>
            </a:glow>
            <a:outerShdw blurRad="152400" dist="317500" dir="5400000" sx="90000" sy="-19000" rotWithShape="0">
              <a:prstClr val="black">
                <a:alpha val="15000"/>
              </a:prstClr>
            </a:outerShdw>
          </a:effectLst>
          <a:scene3d>
            <a:camera prst="isometricOffAxis1Right"/>
            <a:lightRig rig="threePt" dir="t"/>
          </a:scene3d>
          <a:sp3d>
            <a:bevelT w="139700" h="139700" prst="divo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368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8"/>
                                        </p:tgtEl>
                                        <p:attrNameLst>
                                          <p:attrName>r</p:attrName>
                                        </p:attrNameLst>
                                      </p:cBhvr>
                                    </p:animRot>
                                    <p:animRot by="-240000">
                                      <p:cBhvr>
                                        <p:cTn id="7" dur="200" fill="hold">
                                          <p:stCondLst>
                                            <p:cond delay="200"/>
                                          </p:stCondLst>
                                        </p:cTn>
                                        <p:tgtEl>
                                          <p:spTgt spid="1028"/>
                                        </p:tgtEl>
                                        <p:attrNameLst>
                                          <p:attrName>r</p:attrName>
                                        </p:attrNameLst>
                                      </p:cBhvr>
                                    </p:animRot>
                                    <p:animRot by="240000">
                                      <p:cBhvr>
                                        <p:cTn id="8" dur="200" fill="hold">
                                          <p:stCondLst>
                                            <p:cond delay="400"/>
                                          </p:stCondLst>
                                        </p:cTn>
                                        <p:tgtEl>
                                          <p:spTgt spid="1028"/>
                                        </p:tgtEl>
                                        <p:attrNameLst>
                                          <p:attrName>r</p:attrName>
                                        </p:attrNameLst>
                                      </p:cBhvr>
                                    </p:animRot>
                                    <p:animRot by="-240000">
                                      <p:cBhvr>
                                        <p:cTn id="9" dur="200" fill="hold">
                                          <p:stCondLst>
                                            <p:cond delay="600"/>
                                          </p:stCondLst>
                                        </p:cTn>
                                        <p:tgtEl>
                                          <p:spTgt spid="1028"/>
                                        </p:tgtEl>
                                        <p:attrNameLst>
                                          <p:attrName>r</p:attrName>
                                        </p:attrNameLst>
                                      </p:cBhvr>
                                    </p:animRot>
                                    <p:animRot by="120000">
                                      <p:cBhvr>
                                        <p:cTn id="10" dur="200" fill="hold">
                                          <p:stCondLst>
                                            <p:cond delay="800"/>
                                          </p:stCondLst>
                                        </p:cTn>
                                        <p:tgtEl>
                                          <p:spTgt spid="10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1" nodeType="clickEffect">
                                  <p:stCondLst>
                                    <p:cond delay="0"/>
                                  </p:stCondLst>
                                  <p:childTnLst>
                                    <p:animRot by="120000">
                                      <p:cBhvr>
                                        <p:cTn id="19" dur="100" fill="hold">
                                          <p:stCondLst>
                                            <p:cond delay="0"/>
                                          </p:stCondLst>
                                        </p:cTn>
                                        <p:tgtEl>
                                          <p:spTgt spid="2"/>
                                        </p:tgtEl>
                                        <p:attrNameLst>
                                          <p:attrName>r</p:attrName>
                                        </p:attrNameLst>
                                      </p:cBhvr>
                                    </p:animRot>
                                    <p:animRot by="-240000">
                                      <p:cBhvr>
                                        <p:cTn id="20" dur="200" fill="hold">
                                          <p:stCondLst>
                                            <p:cond delay="200"/>
                                          </p:stCondLst>
                                        </p:cTn>
                                        <p:tgtEl>
                                          <p:spTgt spid="2"/>
                                        </p:tgtEl>
                                        <p:attrNameLst>
                                          <p:attrName>r</p:attrName>
                                        </p:attrNameLst>
                                      </p:cBhvr>
                                    </p:animRot>
                                    <p:animRot by="240000">
                                      <p:cBhvr>
                                        <p:cTn id="21" dur="200" fill="hold">
                                          <p:stCondLst>
                                            <p:cond delay="400"/>
                                          </p:stCondLst>
                                        </p:cTn>
                                        <p:tgtEl>
                                          <p:spTgt spid="2"/>
                                        </p:tgtEl>
                                        <p:attrNameLst>
                                          <p:attrName>r</p:attrName>
                                        </p:attrNameLst>
                                      </p:cBhvr>
                                    </p:animRot>
                                    <p:animRot by="-240000">
                                      <p:cBhvr>
                                        <p:cTn id="22" dur="200" fill="hold">
                                          <p:stCondLst>
                                            <p:cond delay="600"/>
                                          </p:stCondLst>
                                        </p:cTn>
                                        <p:tgtEl>
                                          <p:spTgt spid="2"/>
                                        </p:tgtEl>
                                        <p:attrNameLst>
                                          <p:attrName>r</p:attrName>
                                        </p:attrNameLst>
                                      </p:cBhvr>
                                    </p:animRot>
                                    <p:animRot by="120000">
                                      <p:cBhvr>
                                        <p:cTn id="23"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DC33D4-3D55-3725-73F7-C2CE8F110318}"/>
              </a:ext>
            </a:extLst>
          </p:cNvPr>
          <p:cNvSpPr>
            <a:spLocks noGrp="1"/>
          </p:cNvSpPr>
          <p:nvPr>
            <p:ph type="title"/>
          </p:nvPr>
        </p:nvSpPr>
        <p:spPr>
          <a:xfrm>
            <a:off x="356271" y="295761"/>
            <a:ext cx="6262415" cy="770552"/>
          </a:xfrm>
        </p:spPr>
        <p:txBody>
          <a:bodyPr>
            <a:normAutofit fontScale="90000"/>
          </a:bodyPr>
          <a:lstStyle/>
          <a:p>
            <a:br>
              <a:rPr lang="pl-PL" dirty="0"/>
            </a:br>
            <a:endParaRPr lang="pl-PL" dirty="0"/>
          </a:p>
        </p:txBody>
      </p:sp>
      <p:sp>
        <p:nvSpPr>
          <p:cNvPr id="3" name="Symbol zastępczy zawartości 2">
            <a:extLst>
              <a:ext uri="{FF2B5EF4-FFF2-40B4-BE49-F238E27FC236}">
                <a16:creationId xmlns:a16="http://schemas.microsoft.com/office/drawing/2014/main" id="{C8F5EF1C-9B8A-1F39-0BB1-EACFBDE4A9E7}"/>
              </a:ext>
            </a:extLst>
          </p:cNvPr>
          <p:cNvSpPr>
            <a:spLocks noGrp="1"/>
          </p:cNvSpPr>
          <p:nvPr>
            <p:ph idx="1"/>
          </p:nvPr>
        </p:nvSpPr>
        <p:spPr>
          <a:xfrm>
            <a:off x="477521" y="461520"/>
            <a:ext cx="3561907" cy="1239689"/>
          </a:xfrm>
        </p:spPr>
        <p:txBody>
          <a:bodyPr/>
          <a:lstStyle/>
          <a:p>
            <a:pPr marL="0" indent="0">
              <a:buNone/>
            </a:pPr>
            <a:r>
              <a:rPr lang="pl-PL" dirty="0"/>
              <a:t>Zajęcia przygotowawcze do wyjazdu w siedzibie szkoły</a:t>
            </a:r>
          </a:p>
        </p:txBody>
      </p:sp>
      <p:pic>
        <p:nvPicPr>
          <p:cNvPr id="7188" name="Picture 20" descr="Szkoła Podstawowa nr 1 w Chodzieży - Erasmus Plus">
            <a:extLst>
              <a:ext uri="{FF2B5EF4-FFF2-40B4-BE49-F238E27FC236}">
                <a16:creationId xmlns:a16="http://schemas.microsoft.com/office/drawing/2014/main" id="{B580D864-C499-208E-B382-984C5B12E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344" y="3120991"/>
            <a:ext cx="3061286" cy="17493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oże być zdjęciem przedstawiającym 11 osób i ludzie uczą się">
            <a:extLst>
              <a:ext uri="{FF2B5EF4-FFF2-40B4-BE49-F238E27FC236}">
                <a16:creationId xmlns:a16="http://schemas.microsoft.com/office/drawing/2014/main" id="{670D1829-BDC4-C045-5811-9492EDAE5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3395" y="2817628"/>
            <a:ext cx="3163104" cy="23561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że być zdjęciem przedstawiającym 9 osób i ludzie uczą się">
            <a:extLst>
              <a:ext uri="{FF2B5EF4-FFF2-40B4-BE49-F238E27FC236}">
                <a16:creationId xmlns:a16="http://schemas.microsoft.com/office/drawing/2014/main" id="{A7B20B3D-DDEF-233C-7892-B9B9709D58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93" y="1775637"/>
            <a:ext cx="4166486" cy="3296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oże być zdjęciem przedstawiającym 13 osób">
            <a:extLst>
              <a:ext uri="{FF2B5EF4-FFF2-40B4-BE49-F238E27FC236}">
                <a16:creationId xmlns:a16="http://schemas.microsoft.com/office/drawing/2014/main" id="{FB3FAD74-089C-3444-B309-702F1CAE26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5114" y="343338"/>
            <a:ext cx="3339532" cy="215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72519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7188"/>
                                        </p:tgtEl>
                                      </p:cBhvr>
                                    </p:animEffect>
                                    <p:set>
                                      <p:cBhvr>
                                        <p:cTn id="7" dur="1" fill="hold">
                                          <p:stCondLst>
                                            <p:cond delay="499"/>
                                          </p:stCondLst>
                                        </p:cTn>
                                        <p:tgtEl>
                                          <p:spTgt spid="718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nodeType="clickEffect">
                                  <p:stCondLst>
                                    <p:cond delay="0"/>
                                  </p:stCondLst>
                                  <p:childTnLst>
                                    <p:animClr clrSpc="hsl" dir="cw">
                                      <p:cBhvr override="childStyle">
                                        <p:cTn id="11" dur="500" fill="hold"/>
                                        <p:tgtEl>
                                          <p:spTgt spid="2052"/>
                                        </p:tgtEl>
                                        <p:attrNameLst>
                                          <p:attrName>style.color</p:attrName>
                                        </p:attrNameLst>
                                      </p:cBhvr>
                                      <p:by>
                                        <p:hsl h="7200000" s="0" l="0"/>
                                      </p:by>
                                    </p:animClr>
                                    <p:animClr clrSpc="hsl" dir="cw">
                                      <p:cBhvr>
                                        <p:cTn id="12" dur="500" fill="hold"/>
                                        <p:tgtEl>
                                          <p:spTgt spid="2052"/>
                                        </p:tgtEl>
                                        <p:attrNameLst>
                                          <p:attrName>fillcolor</p:attrName>
                                        </p:attrNameLst>
                                      </p:cBhvr>
                                      <p:by>
                                        <p:hsl h="7200000" s="0" l="0"/>
                                      </p:by>
                                    </p:animClr>
                                    <p:animClr clrSpc="hsl" dir="cw">
                                      <p:cBhvr>
                                        <p:cTn id="13" dur="500" fill="hold"/>
                                        <p:tgtEl>
                                          <p:spTgt spid="2052"/>
                                        </p:tgtEl>
                                        <p:attrNameLst>
                                          <p:attrName>stroke.color</p:attrName>
                                        </p:attrNameLst>
                                      </p:cBhvr>
                                      <p:by>
                                        <p:hsl h="7200000" s="0" l="0"/>
                                      </p:by>
                                    </p:animClr>
                                    <p:set>
                                      <p:cBhvr>
                                        <p:cTn id="14" dur="500" fill="hold"/>
                                        <p:tgtEl>
                                          <p:spTgt spid="205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xit" presetSubtype="0" fill="hold" nodeType="clickEffect">
                                  <p:stCondLst>
                                    <p:cond delay="0"/>
                                  </p:stCondLst>
                                  <p:childTnLst>
                                    <p:animEffect transition="out" filter="wipe(down)">
                                      <p:cBhvr>
                                        <p:cTn id="18" dur="180" accel="50000">
                                          <p:stCondLst>
                                            <p:cond delay="1820"/>
                                          </p:stCondLst>
                                        </p:cTn>
                                        <p:tgtEl>
                                          <p:spTgt spid="2054"/>
                                        </p:tgtEl>
                                      </p:cBhvr>
                                    </p:animEffect>
                                    <p:anim calcmode="lin" valueType="num">
                                      <p:cBhvr>
                                        <p:cTn id="19" dur="1822" tmFilter="0,0; 0.14,0.31; 0.43,0.73; 0.71,0.91; 1.0,1.0">
                                          <p:stCondLst>
                                            <p:cond delay="0"/>
                                          </p:stCondLst>
                                        </p:cTn>
                                        <p:tgtEl>
                                          <p:spTgt spid="2054"/>
                                        </p:tgtEl>
                                        <p:attrNameLst>
                                          <p:attrName>ppt_x</p:attrName>
                                        </p:attrNameLst>
                                      </p:cBhvr>
                                      <p:tavLst>
                                        <p:tav tm="0">
                                          <p:val>
                                            <p:strVal val="ppt_x"/>
                                          </p:val>
                                        </p:tav>
                                        <p:tav tm="100000">
                                          <p:val>
                                            <p:strVal val="#ppt_x+0.25"/>
                                          </p:val>
                                        </p:tav>
                                      </p:tavLst>
                                    </p:anim>
                                    <p:anim calcmode="lin" valueType="num">
                                      <p:cBhvr>
                                        <p:cTn id="20" dur="178">
                                          <p:stCondLst>
                                            <p:cond delay="1822"/>
                                          </p:stCondLst>
                                        </p:cTn>
                                        <p:tgtEl>
                                          <p:spTgt spid="2054"/>
                                        </p:tgtEl>
                                        <p:attrNameLst>
                                          <p:attrName>ppt_x</p:attrName>
                                        </p:attrNameLst>
                                      </p:cBhvr>
                                      <p:tavLst>
                                        <p:tav tm="0">
                                          <p:val>
                                            <p:strVal val="ppt_x"/>
                                          </p:val>
                                        </p:tav>
                                        <p:tav tm="100000">
                                          <p:val>
                                            <p:strVal val="ppt_x"/>
                                          </p:val>
                                        </p:tav>
                                      </p:tavLst>
                                    </p:anim>
                                    <p:anim calcmode="lin" valueType="num">
                                      <p:cBhvr>
                                        <p:cTn id="21" dur="664" tmFilter="0.0,0.0;0.25,0.07;0.50,0.2;0.75,0.467;1.0,1.0">
                                          <p:stCondLst>
                                            <p:cond delay="0"/>
                                          </p:stCondLst>
                                        </p:cTn>
                                        <p:tgtEl>
                                          <p:spTgt spid="205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2" dur="664" tmFilter="0, 0; 0.125,0.2665; 0.25,0.4; 0.375,0.465; 0.5,0.5;  0.625,0.535; 0.75,0.6; 0.875,0.7335; 1,1">
                                          <p:stCondLst>
                                            <p:cond delay="664"/>
                                          </p:stCondLst>
                                        </p:cTn>
                                        <p:tgtEl>
                                          <p:spTgt spid="205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 dur="332" tmFilter="0, 0; 0.125,0.2665; 0.25,0.4; 0.375,0.465; 0.5,0.5;  0.625,0.535; 0.75,0.6; 0.875,0.7335; 1,1">
                                          <p:stCondLst>
                                            <p:cond delay="1324"/>
                                          </p:stCondLst>
                                        </p:cTn>
                                        <p:tgtEl>
                                          <p:spTgt spid="205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4" dur="164" tmFilter="0, 0; 0.125,0.2665; 0.25,0.4; 0.375,0.465; 0.5,0.5;  0.625,0.535; 0.75,0.6; 0.875,0.7335; 1,1">
                                          <p:stCondLst>
                                            <p:cond delay="1656"/>
                                          </p:stCondLst>
                                        </p:cTn>
                                        <p:tgtEl>
                                          <p:spTgt spid="205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5" dur="180" accel="50000">
                                          <p:stCondLst>
                                            <p:cond delay="1820"/>
                                          </p:stCondLst>
                                        </p:cTn>
                                        <p:tgtEl>
                                          <p:spTgt spid="2054"/>
                                        </p:tgtEl>
                                        <p:attrNameLst>
                                          <p:attrName>ppt_y</p:attrName>
                                        </p:attrNameLst>
                                      </p:cBhvr>
                                      <p:tavLst>
                                        <p:tav tm="0">
                                          <p:val>
                                            <p:strVal val="ppt_y"/>
                                          </p:val>
                                        </p:tav>
                                        <p:tav tm="100000">
                                          <p:val>
                                            <p:strVal val="ppt_y+ppt_h"/>
                                          </p:val>
                                        </p:tav>
                                      </p:tavLst>
                                    </p:anim>
                                    <p:animScale>
                                      <p:cBhvr>
                                        <p:cTn id="26" dur="26">
                                          <p:stCondLst>
                                            <p:cond delay="620"/>
                                          </p:stCondLst>
                                        </p:cTn>
                                        <p:tgtEl>
                                          <p:spTgt spid="2054"/>
                                        </p:tgtEl>
                                      </p:cBhvr>
                                      <p:to x="100000" y="60000"/>
                                    </p:animScale>
                                    <p:animScale>
                                      <p:cBhvr>
                                        <p:cTn id="27" dur="166" decel="50000">
                                          <p:stCondLst>
                                            <p:cond delay="646"/>
                                          </p:stCondLst>
                                        </p:cTn>
                                        <p:tgtEl>
                                          <p:spTgt spid="2054"/>
                                        </p:tgtEl>
                                      </p:cBhvr>
                                      <p:to x="100000" y="100000"/>
                                    </p:animScale>
                                    <p:animScale>
                                      <p:cBhvr>
                                        <p:cTn id="28" dur="26">
                                          <p:stCondLst>
                                            <p:cond delay="1312"/>
                                          </p:stCondLst>
                                        </p:cTn>
                                        <p:tgtEl>
                                          <p:spTgt spid="2054"/>
                                        </p:tgtEl>
                                      </p:cBhvr>
                                      <p:to x="100000" y="80000"/>
                                    </p:animScale>
                                    <p:animScale>
                                      <p:cBhvr>
                                        <p:cTn id="29" dur="166" decel="50000">
                                          <p:stCondLst>
                                            <p:cond delay="1338"/>
                                          </p:stCondLst>
                                        </p:cTn>
                                        <p:tgtEl>
                                          <p:spTgt spid="2054"/>
                                        </p:tgtEl>
                                      </p:cBhvr>
                                      <p:to x="100000" y="100000"/>
                                    </p:animScale>
                                    <p:animScale>
                                      <p:cBhvr>
                                        <p:cTn id="30" dur="26">
                                          <p:stCondLst>
                                            <p:cond delay="1642"/>
                                          </p:stCondLst>
                                        </p:cTn>
                                        <p:tgtEl>
                                          <p:spTgt spid="2054"/>
                                        </p:tgtEl>
                                      </p:cBhvr>
                                      <p:to x="100000" y="90000"/>
                                    </p:animScale>
                                    <p:animScale>
                                      <p:cBhvr>
                                        <p:cTn id="31" dur="166" decel="50000">
                                          <p:stCondLst>
                                            <p:cond delay="1668"/>
                                          </p:stCondLst>
                                        </p:cTn>
                                        <p:tgtEl>
                                          <p:spTgt spid="2054"/>
                                        </p:tgtEl>
                                      </p:cBhvr>
                                      <p:to x="100000" y="100000"/>
                                    </p:animScale>
                                    <p:animScale>
                                      <p:cBhvr>
                                        <p:cTn id="32" dur="26">
                                          <p:stCondLst>
                                            <p:cond delay="1808"/>
                                          </p:stCondLst>
                                        </p:cTn>
                                        <p:tgtEl>
                                          <p:spTgt spid="2054"/>
                                        </p:tgtEl>
                                      </p:cBhvr>
                                      <p:to x="100000" y="95000"/>
                                    </p:animScale>
                                    <p:animScale>
                                      <p:cBhvr>
                                        <p:cTn id="33" dur="166" decel="50000">
                                          <p:stCondLst>
                                            <p:cond delay="1834"/>
                                          </p:stCondLst>
                                        </p:cTn>
                                        <p:tgtEl>
                                          <p:spTgt spid="2054"/>
                                        </p:tgtEl>
                                      </p:cBhvr>
                                      <p:to x="100000" y="100000"/>
                                    </p:animScale>
                                    <p:set>
                                      <p:cBhvr>
                                        <p:cTn id="34" dur="1" fill="hold">
                                          <p:stCondLst>
                                            <p:cond delay="1999"/>
                                          </p:stCondLst>
                                        </p:cTn>
                                        <p:tgtEl>
                                          <p:spTgt spid="2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32C95E-C9D4-C0D7-859D-4660A88A61CC}"/>
              </a:ext>
            </a:extLst>
          </p:cNvPr>
          <p:cNvSpPr>
            <a:spLocks noGrp="1"/>
          </p:cNvSpPr>
          <p:nvPr>
            <p:ph type="title"/>
          </p:nvPr>
        </p:nvSpPr>
        <p:spPr>
          <a:xfrm>
            <a:off x="568844" y="0"/>
            <a:ext cx="8181752" cy="3811772"/>
          </a:xfrm>
        </p:spPr>
        <p:txBody>
          <a:bodyPr>
            <a:normAutofit fontScale="90000"/>
          </a:bodyPr>
          <a:lstStyle/>
          <a:p>
            <a:pPr algn="ctr"/>
            <a:r>
              <a:rPr lang="pl-PL" sz="3200" b="1" dirty="0">
                <a:latin typeface="Segoe UI Historic" panose="020B0502040204020203" pitchFamily="34" charset="0"/>
              </a:rPr>
              <a:t>S</a:t>
            </a:r>
            <a:r>
              <a:rPr lang="pl-PL" sz="3200" b="1" i="0" dirty="0">
                <a:effectLst/>
                <a:latin typeface="Segoe UI Historic" panose="020B0502040204020203" pitchFamily="34" charset="0"/>
              </a:rPr>
              <a:t>potkanie organizacyjne przed wyjazdem na praktyki zawodowe do Grecji</a:t>
            </a:r>
            <a:r>
              <a:rPr lang="pl-PL" sz="1800" b="0" i="0" dirty="0">
                <a:solidFill>
                  <a:srgbClr val="050505"/>
                </a:solidFill>
                <a:effectLst/>
                <a:latin typeface="Segoe UI Historic" panose="020B0502040204020203" pitchFamily="34" charset="0"/>
              </a:rPr>
              <a:t>.</a:t>
            </a:r>
            <a:br>
              <a:rPr lang="pl-PL" sz="1800" b="0" i="0" dirty="0">
                <a:solidFill>
                  <a:srgbClr val="050505"/>
                </a:solidFill>
                <a:effectLst/>
                <a:latin typeface="Segoe UI Historic" panose="020B0502040204020203" pitchFamily="34" charset="0"/>
              </a:rPr>
            </a:br>
            <a:br>
              <a:rPr lang="pl-PL" sz="1800" b="0" i="0" dirty="0">
                <a:solidFill>
                  <a:srgbClr val="050505"/>
                </a:solidFill>
                <a:effectLst/>
                <a:latin typeface="Segoe UI Historic" panose="020B0502040204020203" pitchFamily="34" charset="0"/>
              </a:rPr>
            </a:br>
            <a:r>
              <a:rPr lang="pl-PL" sz="1800" b="0" i="0" dirty="0">
                <a:solidFill>
                  <a:schemeClr val="accent2">
                    <a:lumMod val="50000"/>
                  </a:schemeClr>
                </a:solidFill>
                <a:effectLst/>
                <a:latin typeface="Segoe UI Historic" panose="020B0502040204020203" pitchFamily="34" charset="0"/>
              </a:rPr>
              <a:t> </a:t>
            </a:r>
            <a:r>
              <a:rPr lang="pl-PL" sz="1800" b="1" i="0" dirty="0">
                <a:solidFill>
                  <a:schemeClr val="tx1"/>
                </a:solidFill>
                <a:effectLst/>
                <a:latin typeface="Segoe UI Historic" panose="020B0502040204020203" pitchFamily="34" charset="0"/>
              </a:rPr>
              <a:t>Celem wyjazdu </a:t>
            </a:r>
            <a:r>
              <a:rPr lang="pl-PL" sz="1800" b="1" dirty="0">
                <a:solidFill>
                  <a:schemeClr val="tx1"/>
                </a:solidFill>
                <a:latin typeface="Segoe UI Historic" panose="020B0502040204020203" pitchFamily="34" charset="0"/>
              </a:rPr>
              <a:t>była</a:t>
            </a:r>
            <a:r>
              <a:rPr lang="pl-PL" sz="1800" b="1" i="0" dirty="0">
                <a:solidFill>
                  <a:schemeClr val="tx1"/>
                </a:solidFill>
                <a:effectLst/>
                <a:latin typeface="Segoe UI Historic" panose="020B0502040204020203" pitchFamily="34" charset="0"/>
              </a:rPr>
              <a:t> realizacja praktyk zawodowych. Na spotkaniu przedstawiono ideę programu Erasmus+, organizację wyjazdu, program stażu oraz regulamin pobytu. W regulaminie stażu zawarte są wszystkie informacje oraz regulacje prawne dotyczące przebiegu stażu. Przedstawione zostały warunki bytowe i krótki opis miejscowości, w której będą przebywać uczniowie, a także krótko przybliżono mentalność Greków. Poruszony został temat dyscypliny pracy i zachowania zarówno w miejscach odbywania stażu, jak i podczas całego pobytu w Grecji. </a:t>
            </a:r>
            <a:endParaRPr lang="pl-PL" sz="1800" b="1" dirty="0">
              <a:solidFill>
                <a:schemeClr val="tx1"/>
              </a:solidFill>
            </a:endParaRPr>
          </a:p>
        </p:txBody>
      </p:sp>
      <p:pic>
        <p:nvPicPr>
          <p:cNvPr id="5" name="Picture 20" descr="Szkoła Podstawowa nr 1 w Chodzieży - Erasmus Plus">
            <a:extLst>
              <a:ext uri="{FF2B5EF4-FFF2-40B4-BE49-F238E27FC236}">
                <a16:creationId xmlns:a16="http://schemas.microsoft.com/office/drawing/2014/main" id="{E7A0E16A-5805-8AAF-7D29-FBE5404CD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5264" y="614590"/>
            <a:ext cx="1945759" cy="174938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oże być zdjęciem przedstawiającym 17 osób i ludzie uczą się">
            <a:extLst>
              <a:ext uri="{FF2B5EF4-FFF2-40B4-BE49-F238E27FC236}">
                <a16:creationId xmlns:a16="http://schemas.microsoft.com/office/drawing/2014/main" id="{AE1276AB-4206-5BA6-A368-504958B0A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307" y="3480227"/>
            <a:ext cx="2615869" cy="20148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oże być zdjęciem przedstawiającym 10 osób, ludzie uczą się i tabela">
            <a:extLst>
              <a:ext uri="{FF2B5EF4-FFF2-40B4-BE49-F238E27FC236}">
                <a16:creationId xmlns:a16="http://schemas.microsoft.com/office/drawing/2014/main" id="{4741CA7F-F3DA-1E96-8F4F-2ABFCFB0EE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45" y="3491908"/>
            <a:ext cx="2475438" cy="200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254649"/>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01F4A3-A7A7-C94B-0505-A746A469965D}"/>
              </a:ext>
            </a:extLst>
          </p:cNvPr>
          <p:cNvSpPr>
            <a:spLocks noGrp="1"/>
          </p:cNvSpPr>
          <p:nvPr>
            <p:ph type="title"/>
          </p:nvPr>
        </p:nvSpPr>
        <p:spPr>
          <a:xfrm>
            <a:off x="391887" y="365125"/>
            <a:ext cx="8103528" cy="3685880"/>
          </a:xfrm>
        </p:spPr>
        <p:txBody>
          <a:bodyPr>
            <a:normAutofit fontScale="90000"/>
          </a:bodyPr>
          <a:lstStyle/>
          <a:p>
            <a:pPr algn="ctr"/>
            <a:r>
              <a:rPr lang="pl-PL" sz="4400" b="1" i="0" dirty="0">
                <a:effectLst/>
                <a:latin typeface="Segoe UI Historic" panose="020B0502040204020203" pitchFamily="34" charset="0"/>
              </a:rPr>
              <a:t>Uczniowie PZS w Łopusznie po raz kolejny  wyruszyli w świat zdobywać nowe doświadczenia, poznawać </a:t>
            </a:r>
            <a:r>
              <a:rPr lang="pl-PL" sz="4400" b="1" dirty="0">
                <a:latin typeface="Segoe UI Historic" panose="020B0502040204020203" pitchFamily="34" charset="0"/>
              </a:rPr>
              <a:t>nowych </a:t>
            </a:r>
            <a:r>
              <a:rPr lang="pl-PL" sz="4400" b="1" i="0" dirty="0">
                <a:effectLst/>
                <a:latin typeface="Segoe UI Historic" panose="020B0502040204020203" pitchFamily="34" charset="0"/>
              </a:rPr>
              <a:t>ludzi, inne kultury i poszerzać swoje horyzonty.</a:t>
            </a:r>
            <a:endParaRPr lang="pl-PL" sz="4400" b="1" dirty="0"/>
          </a:p>
        </p:txBody>
      </p:sp>
      <p:sp>
        <p:nvSpPr>
          <p:cNvPr id="3" name="Symbol zastępczy zawartości 2">
            <a:extLst>
              <a:ext uri="{FF2B5EF4-FFF2-40B4-BE49-F238E27FC236}">
                <a16:creationId xmlns:a16="http://schemas.microsoft.com/office/drawing/2014/main" id="{7B3F4F3F-9470-603B-6252-650DFD8C669F}"/>
              </a:ext>
            </a:extLst>
          </p:cNvPr>
          <p:cNvSpPr>
            <a:spLocks noGrp="1"/>
          </p:cNvSpPr>
          <p:nvPr>
            <p:ph idx="1"/>
          </p:nvPr>
        </p:nvSpPr>
        <p:spPr>
          <a:xfrm>
            <a:off x="3352800" y="7587343"/>
            <a:ext cx="8001000" cy="1001486"/>
          </a:xfrm>
        </p:spPr>
        <p:txBody>
          <a:bodyPr>
            <a:normAutofit fontScale="77500" lnSpcReduction="20000"/>
          </a:bodyPr>
          <a:lstStyle/>
          <a:p>
            <a:pPr marL="0" indent="0" algn="ctr">
              <a:buNone/>
            </a:pPr>
            <a:endParaRPr lang="pl-PL" sz="7200" dirty="0"/>
          </a:p>
        </p:txBody>
      </p:sp>
      <p:pic>
        <p:nvPicPr>
          <p:cNvPr id="10242" name="Picture 2" descr="Szkoła Podstawowa nr 1 w Chodzieży - Erasmus Plus">
            <a:extLst>
              <a:ext uri="{FF2B5EF4-FFF2-40B4-BE49-F238E27FC236}">
                <a16:creationId xmlns:a16="http://schemas.microsoft.com/office/drawing/2014/main" id="{EEA2DA9A-4173-E8E9-9BE1-65B4765DF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870" y="4812246"/>
            <a:ext cx="2271823" cy="1218265"/>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BD76DE2F-F19E-77ED-9D23-683585A67F11}"/>
              </a:ext>
            </a:extLst>
          </p:cNvPr>
          <p:cNvSpPr txBox="1"/>
          <p:nvPr/>
        </p:nvSpPr>
        <p:spPr>
          <a:xfrm>
            <a:off x="527197" y="4489080"/>
            <a:ext cx="4076700" cy="646331"/>
          </a:xfrm>
          <a:prstGeom prst="rect">
            <a:avLst/>
          </a:prstGeom>
          <a:noFill/>
        </p:spPr>
        <p:txBody>
          <a:bodyPr wrap="square">
            <a:spAutoFit/>
          </a:bodyPr>
          <a:lstStyle/>
          <a:p>
            <a:r>
              <a:rPr lang="pl-PL" dirty="0">
                <a:solidFill>
                  <a:schemeClr val="accent2">
                    <a:lumMod val="75000"/>
                  </a:schemeClr>
                </a:solidFill>
              </a:rPr>
              <a:t>https://www.facebook.com/groups/185641467189465</a:t>
            </a:r>
          </a:p>
        </p:txBody>
      </p:sp>
    </p:spTree>
    <p:extLst>
      <p:ext uri="{BB962C8B-B14F-4D97-AF65-F5344CB8AC3E}">
        <p14:creationId xmlns:p14="http://schemas.microsoft.com/office/powerpoint/2010/main" val="2238313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4E6913-33C6-9754-FFE4-8054D7E847DA}"/>
              </a:ext>
            </a:extLst>
          </p:cNvPr>
          <p:cNvSpPr>
            <a:spLocks noGrp="1"/>
          </p:cNvSpPr>
          <p:nvPr>
            <p:ph type="title"/>
          </p:nvPr>
        </p:nvSpPr>
        <p:spPr>
          <a:xfrm>
            <a:off x="292397" y="95693"/>
            <a:ext cx="10131425" cy="701750"/>
          </a:xfrm>
        </p:spPr>
        <p:txBody>
          <a:bodyPr>
            <a:normAutofit fontScale="90000"/>
          </a:bodyPr>
          <a:lstStyle/>
          <a:p>
            <a:r>
              <a:rPr lang="pl-PL" b="1" dirty="0"/>
              <a:t>Realizacja praktyk:</a:t>
            </a:r>
          </a:p>
        </p:txBody>
      </p:sp>
      <p:sp>
        <p:nvSpPr>
          <p:cNvPr id="3" name="Symbol zastępczy zawartości 2">
            <a:extLst>
              <a:ext uri="{FF2B5EF4-FFF2-40B4-BE49-F238E27FC236}">
                <a16:creationId xmlns:a16="http://schemas.microsoft.com/office/drawing/2014/main" id="{6D4E653B-8FD3-CC3A-2E10-8574398863F6}"/>
              </a:ext>
            </a:extLst>
          </p:cNvPr>
          <p:cNvSpPr>
            <a:spLocks noGrp="1"/>
          </p:cNvSpPr>
          <p:nvPr>
            <p:ph idx="1"/>
          </p:nvPr>
        </p:nvSpPr>
        <p:spPr>
          <a:xfrm>
            <a:off x="3716081" y="3540642"/>
            <a:ext cx="7224822" cy="2562447"/>
          </a:xfrm>
        </p:spPr>
        <p:txBody>
          <a:bodyPr>
            <a:normAutofit/>
          </a:bodyPr>
          <a:lstStyle/>
          <a:p>
            <a:pPr marL="0" indent="0" algn="l">
              <a:buNone/>
            </a:pPr>
            <a:r>
              <a:rPr lang="pl-PL" b="0" i="0" dirty="0">
                <a:effectLst/>
                <a:latin typeface="Segoe Script" panose="030B0504020000000003" pitchFamily="66" charset="0"/>
              </a:rPr>
              <a:t>Cała relacja z pobytu wyjazdowego jest przedstawiona na grupie publicznej FB</a:t>
            </a:r>
          </a:p>
          <a:p>
            <a:pPr marL="0" indent="0" algn="l">
              <a:buNone/>
            </a:pPr>
            <a:r>
              <a:rPr lang="pl-PL" b="0" i="0" u="sng" dirty="0">
                <a:solidFill>
                  <a:srgbClr val="0070C0"/>
                </a:solidFill>
                <a:effectLst/>
                <a:latin typeface="Segoe UI Historic" panose="020B0502040204020203" pitchFamily="34" charset="0"/>
              </a:rPr>
              <a:t>https://www.facebook.com/groups/185641467189465</a:t>
            </a:r>
          </a:p>
          <a:p>
            <a:pPr marL="0" indent="0" algn="ctr">
              <a:buNone/>
            </a:pPr>
            <a:r>
              <a:rPr lang="pl-PL" b="0" i="0" dirty="0">
                <a:solidFill>
                  <a:schemeClr val="accent1">
                    <a:lumMod val="50000"/>
                  </a:schemeClr>
                </a:solidFill>
                <a:effectLst/>
                <a:latin typeface="Segoe UI Historic" panose="020B0502040204020203" pitchFamily="34" charset="0"/>
              </a:rPr>
              <a:t> </a:t>
            </a:r>
            <a:endParaRPr lang="pl-PL" dirty="0"/>
          </a:p>
        </p:txBody>
      </p:sp>
      <p:pic>
        <p:nvPicPr>
          <p:cNvPr id="4098" name="Picture 2" descr="Może być zdjęciem przedstawiającym 6 osób i tekst">
            <a:extLst>
              <a:ext uri="{FF2B5EF4-FFF2-40B4-BE49-F238E27FC236}">
                <a16:creationId xmlns:a16="http://schemas.microsoft.com/office/drawing/2014/main" id="{0579F4F1-FCC4-44D4-9D95-478B30A17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60" y="1275907"/>
            <a:ext cx="3684364" cy="24773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oże być zdjęciem przedstawiającym 9 osób i tekst">
            <a:extLst>
              <a:ext uri="{FF2B5EF4-FFF2-40B4-BE49-F238E27FC236}">
                <a16:creationId xmlns:a16="http://schemas.microsoft.com/office/drawing/2014/main" id="{E0FD0D51-5B8F-ED76-E38A-7EF4D90F0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450" y="95693"/>
            <a:ext cx="4876023" cy="3790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779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ircle(in)">
                                      <p:cBhvr>
                                        <p:cTn id="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42F22C-FD19-B165-2B21-F9053EFC96B3}"/>
              </a:ext>
            </a:extLst>
          </p:cNvPr>
          <p:cNvSpPr>
            <a:spLocks noGrp="1"/>
          </p:cNvSpPr>
          <p:nvPr>
            <p:ph type="title"/>
          </p:nvPr>
        </p:nvSpPr>
        <p:spPr>
          <a:xfrm>
            <a:off x="568844" y="1205024"/>
            <a:ext cx="4598579" cy="4015563"/>
          </a:xfrm>
        </p:spPr>
        <p:txBody>
          <a:bodyPr>
            <a:noAutofit/>
          </a:bodyPr>
          <a:lstStyle/>
          <a:p>
            <a:pPr>
              <a:lnSpc>
                <a:spcPct val="107000"/>
              </a:lnSpc>
              <a:spcAft>
                <a:spcPts val="800"/>
              </a:spcAft>
            </a:pP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M</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ł</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odzie</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ż</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 realizuj</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ą</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ca praktyki zawodowe w ramach projektu o nazwie </a:t>
            </a:r>
            <a:r>
              <a:rPr lang="pl-PL" sz="1200" b="1"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,,Sta</a:t>
            </a:r>
            <a:r>
              <a:rPr lang="pl-PL" sz="1200" b="1"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ż</a:t>
            </a:r>
            <a:r>
              <a:rPr lang="pl-PL" sz="1200" b="1"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e zagraniczne –</a:t>
            </a:r>
            <a:br>
              <a:rPr lang="pl-PL" sz="1200" kern="100" dirty="0">
                <a:effectLst/>
                <a:latin typeface="Calibri" panose="020F0502020204030204" pitchFamily="34" charset="0"/>
                <a:ea typeface="Calibri" panose="020F0502020204030204" pitchFamily="34" charset="0"/>
                <a:cs typeface="Times New Roman" panose="02020603050405020304" pitchFamily="18" charset="0"/>
              </a:rPr>
            </a:br>
            <a:r>
              <a:rPr lang="pl-PL" sz="1200" b="1"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droga ku lepszej przysz</a:t>
            </a:r>
            <a:r>
              <a:rPr lang="pl-PL" sz="1200" b="1"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ł</a:t>
            </a:r>
            <a:r>
              <a:rPr lang="pl-PL" sz="1200" b="1"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o</a:t>
            </a:r>
            <a:r>
              <a:rPr lang="pl-PL" sz="1200" b="1"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ś</a:t>
            </a:r>
            <a:r>
              <a:rPr lang="pl-PL" sz="1200" b="1"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ci”</a:t>
            </a:r>
            <a:br>
              <a:rPr lang="pl-PL" sz="1200" kern="100" dirty="0">
                <a:effectLst/>
                <a:latin typeface="Calibri" panose="020F0502020204030204" pitchFamily="34" charset="0"/>
                <a:ea typeface="Calibri" panose="020F0502020204030204" pitchFamily="34" charset="0"/>
                <a:cs typeface="Times New Roman" panose="02020603050405020304" pitchFamily="18" charset="0"/>
              </a:rPr>
            </a:b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 w greckim mie</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ś</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cie </a:t>
            </a:r>
            <a:r>
              <a:rPr lang="pl-PL" sz="1200" kern="0" dirty="0" err="1">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Leptokaria</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 nabywa nowe umiej</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ę</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tno</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ś</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ci zawodowe i rozwija swoje kompetencje.</a:t>
            </a:r>
            <a:br>
              <a:rPr lang="pl-PL" sz="1200" kern="100" dirty="0">
                <a:effectLst/>
                <a:latin typeface="Calibri" panose="020F0502020204030204" pitchFamily="34" charset="0"/>
                <a:ea typeface="Calibri" panose="020F0502020204030204" pitchFamily="34" charset="0"/>
                <a:cs typeface="Times New Roman" panose="02020603050405020304" pitchFamily="18" charset="0"/>
              </a:rPr>
            </a:b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Dnia 02.05.2023 r. uczniowie kierunku technik us</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ł</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ug fryzjerskich odbyli pierwszy dzie</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ń</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 praktyk i zapoznali si</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ę</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 z ogólnymi zasadami panuj</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ą</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cymi w salonie fryzjerskim. Poznali zakres uprawnie</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ń</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 oraz odpowiedzialno</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ś</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ci na poszczególnych stanowiskach pracy. Od w</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ł</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a</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ś</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cicielki salonu, dowiedzieli si</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ę</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 jakie s</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ą</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 trendy fryzjerskie w regionie. Pani </a:t>
            </a:r>
            <a:r>
              <a:rPr lang="pl-PL" sz="1200" kern="0" dirty="0" err="1">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Dimitrii</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 z pasj</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ą</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 i zaanga</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ż</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owaniem pokazywa</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ł</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a swoj</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ą</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 prac</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ę</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 w zak</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ł</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adzie. Uczniowie ju</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ż</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 widz</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ą</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 korzy</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ś</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ci z dopiero co rozpocz</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ę</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tych praktyk, odczuwaj</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ą</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 potrzeb</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ę</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 dalszego kszta</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ł</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cenia. Doceniaj</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ą</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 mo</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ż</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liwo</a:t>
            </a:r>
            <a:r>
              <a:rPr lang="pl-PL" sz="1200" kern="0" dirty="0">
                <a:solidFill>
                  <a:srgbClr val="050505"/>
                </a:solidFill>
                <a:effectLst/>
                <a:latin typeface="Calibri" panose="020F0502020204030204" pitchFamily="34" charset="0"/>
                <a:ea typeface="Times New Roman" panose="02020603050405020304" pitchFamily="18" charset="0"/>
                <a:cs typeface="Calibri" panose="020F0502020204030204" pitchFamily="34" charset="0"/>
              </a:rPr>
              <a:t>ś</a:t>
            </a:r>
            <a:r>
              <a:rPr lang="pl-PL" sz="1200"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ci uczestnictwa w projekcie zagranicznym.</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l-PL" sz="2400" b="1" dirty="0">
              <a:latin typeface="Gabriola" panose="04040605051002020D02" pitchFamily="82" charset="0"/>
              <a:ea typeface="PMingLiU-ExtB" panose="02020500000000000000" pitchFamily="18" charset="-120"/>
            </a:endParaRPr>
          </a:p>
        </p:txBody>
      </p:sp>
      <p:pic>
        <p:nvPicPr>
          <p:cNvPr id="3" name="Obraz 2" descr="Może być zdjęciem przedstawiającym 7 osób i tekst">
            <a:extLst>
              <a:ext uri="{FF2B5EF4-FFF2-40B4-BE49-F238E27FC236}">
                <a16:creationId xmlns:a16="http://schemas.microsoft.com/office/drawing/2014/main" id="{99A7AAFF-AA57-5107-A508-34DAE1CD38B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9664" y="469604"/>
            <a:ext cx="5760720" cy="4320540"/>
          </a:xfrm>
          <a:prstGeom prst="rect">
            <a:avLst/>
          </a:prstGeom>
          <a:noFill/>
          <a:ln>
            <a:noFill/>
          </a:ln>
        </p:spPr>
      </p:pic>
    </p:spTree>
    <p:extLst>
      <p:ext uri="{BB962C8B-B14F-4D97-AF65-F5344CB8AC3E}">
        <p14:creationId xmlns:p14="http://schemas.microsoft.com/office/powerpoint/2010/main" val="1368899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1B6840-A636-898C-2E8F-7E4ADC9A7DDF}"/>
              </a:ext>
            </a:extLst>
          </p:cNvPr>
          <p:cNvSpPr>
            <a:spLocks noGrp="1"/>
          </p:cNvSpPr>
          <p:nvPr>
            <p:ph type="title"/>
          </p:nvPr>
        </p:nvSpPr>
        <p:spPr>
          <a:xfrm>
            <a:off x="303029" y="255376"/>
            <a:ext cx="9500190" cy="1668919"/>
          </a:xfrm>
        </p:spPr>
        <p:txBody>
          <a:bodyPr>
            <a:normAutofit/>
          </a:bodyPr>
          <a:lstStyle/>
          <a:p>
            <a:pPr algn="ctr"/>
            <a:r>
              <a:rPr lang="pl-PL" sz="1600" b="1" i="0" dirty="0">
                <a:solidFill>
                  <a:schemeClr val="accent2">
                    <a:lumMod val="50000"/>
                  </a:schemeClr>
                </a:solidFill>
                <a:effectLst/>
                <a:latin typeface="Roboto" panose="02000000000000000000" pitchFamily="2" charset="0"/>
              </a:rPr>
              <a:t>Uczestnicy praktyk w  Grecji szybko i sprawnie polepszyli znajomość języka angielskiego</a:t>
            </a:r>
            <a:br>
              <a:rPr lang="pl-PL" sz="1600" b="1" dirty="0">
                <a:solidFill>
                  <a:schemeClr val="accent2">
                    <a:lumMod val="50000"/>
                  </a:schemeClr>
                </a:solidFill>
              </a:rPr>
            </a:br>
            <a:r>
              <a:rPr lang="pl-PL" sz="1600" b="1" i="0" dirty="0">
                <a:solidFill>
                  <a:schemeClr val="accent2">
                    <a:lumMod val="50000"/>
                  </a:schemeClr>
                </a:solidFill>
                <a:effectLst/>
                <a:latin typeface="Roboto" panose="02000000000000000000" pitchFamily="2" charset="0"/>
              </a:rPr>
              <a:t>zarówno w sferze zawodowej jak i w kontaktach interpersonalnych. Zapoznali się</a:t>
            </a:r>
            <a:br>
              <a:rPr lang="pl-PL" sz="1600" b="1" dirty="0">
                <a:solidFill>
                  <a:schemeClr val="accent2">
                    <a:lumMod val="50000"/>
                  </a:schemeClr>
                </a:solidFill>
              </a:rPr>
            </a:br>
            <a:r>
              <a:rPr lang="pl-PL" sz="1600" b="1" i="0" dirty="0">
                <a:solidFill>
                  <a:schemeClr val="accent2">
                    <a:lumMod val="50000"/>
                  </a:schemeClr>
                </a:solidFill>
                <a:effectLst/>
                <a:latin typeface="Roboto" panose="02000000000000000000" pitchFamily="2" charset="0"/>
              </a:rPr>
              <a:t>z europejskim  rynkiem pracy, podnieśli swoje kwalifikacje oraz wzmocnili poczucie</a:t>
            </a:r>
            <a:br>
              <a:rPr lang="pl-PL" sz="1600" b="1" dirty="0">
                <a:solidFill>
                  <a:schemeClr val="accent2">
                    <a:lumMod val="50000"/>
                  </a:schemeClr>
                </a:solidFill>
              </a:rPr>
            </a:br>
            <a:r>
              <a:rPr lang="pl-PL" sz="1600" b="1" i="0" dirty="0">
                <a:solidFill>
                  <a:schemeClr val="accent2">
                    <a:lumMod val="50000"/>
                  </a:schemeClr>
                </a:solidFill>
                <a:effectLst/>
                <a:latin typeface="Roboto" panose="02000000000000000000" pitchFamily="2" charset="0"/>
              </a:rPr>
              <a:t>wspólnoty międzykulturowej. Zgłębili tamtejsze zwyczaje i rozpoznali zasady systemu</a:t>
            </a:r>
            <a:br>
              <a:rPr lang="pl-PL" sz="1600" b="1" dirty="0">
                <a:solidFill>
                  <a:schemeClr val="accent2">
                    <a:lumMod val="50000"/>
                  </a:schemeClr>
                </a:solidFill>
              </a:rPr>
            </a:br>
            <a:r>
              <a:rPr lang="pl-PL" sz="1600" b="1" i="0" dirty="0">
                <a:solidFill>
                  <a:schemeClr val="accent2">
                    <a:lumMod val="50000"/>
                  </a:schemeClr>
                </a:solidFill>
                <a:effectLst/>
                <a:latin typeface="Roboto" panose="02000000000000000000" pitchFamily="2" charset="0"/>
              </a:rPr>
              <a:t>gospodarczego.</a:t>
            </a:r>
            <a:endParaRPr lang="pl-PL" sz="1600" b="1" dirty="0">
              <a:solidFill>
                <a:schemeClr val="accent2">
                  <a:lumMod val="50000"/>
                </a:schemeClr>
              </a:solidFill>
            </a:endParaRPr>
          </a:p>
        </p:txBody>
      </p:sp>
      <p:pic>
        <p:nvPicPr>
          <p:cNvPr id="4" name="Symbol zastępczy zawartości 3" descr="Może być zdjęciem przedstawiającym 2 osoby i tekst „STAŻE DROGA ZAGRA AGRANI PRZYSZŁOŚCI LEPS STAŻE DROGA PRZYSZŁOŚCI PGRANICZNE LEPSZET Erasm AŻE DROGA PRZYSZŁOŚCI ZAGRANICZNE KU LEPSZEJ o Erasmus+”">
            <a:extLst>
              <a:ext uri="{FF2B5EF4-FFF2-40B4-BE49-F238E27FC236}">
                <a16:creationId xmlns:a16="http://schemas.microsoft.com/office/drawing/2014/main" id="{BFB3BD80-27E0-7438-5D53-A6A97A94425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7629" y="1924295"/>
            <a:ext cx="3725254" cy="4195762"/>
          </a:xfrm>
          <a:prstGeom prst="rect">
            <a:avLst/>
          </a:prstGeom>
          <a:noFill/>
          <a:ln>
            <a:noFill/>
          </a:ln>
        </p:spPr>
      </p:pic>
      <p:pic>
        <p:nvPicPr>
          <p:cNvPr id="5" name="Obraz 4" descr="Może być zdjęciem przedstawiającym 7 osób i tekst">
            <a:extLst>
              <a:ext uri="{FF2B5EF4-FFF2-40B4-BE49-F238E27FC236}">
                <a16:creationId xmlns:a16="http://schemas.microsoft.com/office/drawing/2014/main" id="{B788114B-E734-92F0-B250-C5A9805CEA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0375" y="2002377"/>
            <a:ext cx="5760720" cy="4320540"/>
          </a:xfrm>
          <a:prstGeom prst="rect">
            <a:avLst/>
          </a:prstGeom>
          <a:noFill/>
          <a:ln>
            <a:noFill/>
          </a:ln>
        </p:spPr>
      </p:pic>
    </p:spTree>
    <p:extLst>
      <p:ext uri="{BB962C8B-B14F-4D97-AF65-F5344CB8AC3E}">
        <p14:creationId xmlns:p14="http://schemas.microsoft.com/office/powerpoint/2010/main" val="1583048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E893D9-441D-8623-A064-0F29C17F4F6E}"/>
              </a:ext>
            </a:extLst>
          </p:cNvPr>
          <p:cNvSpPr>
            <a:spLocks noGrp="1"/>
          </p:cNvSpPr>
          <p:nvPr>
            <p:ph type="title"/>
          </p:nvPr>
        </p:nvSpPr>
        <p:spPr>
          <a:xfrm>
            <a:off x="646112" y="452718"/>
            <a:ext cx="8636112" cy="568008"/>
          </a:xfrm>
        </p:spPr>
        <p:txBody>
          <a:bodyPr>
            <a:normAutofit fontScale="90000"/>
          </a:bodyPr>
          <a:lstStyle/>
          <a:p>
            <a:r>
              <a:rPr lang="pl-PL" sz="2000" u="sng" kern="0" cap="all"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hlinkClick r:id="rId2" tooltip="Grupa informatyków z wizytą w firmie Bioral">
                  <a:extLst>
                    <a:ext uri="{A12FA001-AC4F-418D-AE19-62706E023703}">
                      <ahyp:hlinkClr xmlns:ahyp="http://schemas.microsoft.com/office/drawing/2018/hyperlinkcolor" val="tx"/>
                    </a:ext>
                  </a:extLst>
                </a:hlinkClick>
              </a:rPr>
              <a:t>GRUPA INFORMATYKÓW Z WIZYTĄ W FIRMIE BIORAL</a:t>
            </a:r>
            <a:r>
              <a:rPr lang="pl-PL" sz="2000" u="sng" kern="0" cap="all"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 w Grecji</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sp>
        <p:nvSpPr>
          <p:cNvPr id="5" name="pole tekstowe 4">
            <a:extLst>
              <a:ext uri="{FF2B5EF4-FFF2-40B4-BE49-F238E27FC236}">
                <a16:creationId xmlns:a16="http://schemas.microsoft.com/office/drawing/2014/main" id="{01BDD388-FBDD-E73B-5997-A9AF09227AF5}"/>
              </a:ext>
            </a:extLst>
          </p:cNvPr>
          <p:cNvSpPr txBox="1"/>
          <p:nvPr/>
        </p:nvSpPr>
        <p:spPr>
          <a:xfrm>
            <a:off x="1113760" y="1121517"/>
            <a:ext cx="6097772" cy="2743636"/>
          </a:xfrm>
          <a:prstGeom prst="rect">
            <a:avLst/>
          </a:prstGeom>
          <a:noFill/>
        </p:spPr>
        <p:txBody>
          <a:bodyPr wrap="square">
            <a:spAutoFit/>
          </a:bodyPr>
          <a:lstStyle/>
          <a:p>
            <a:pPr>
              <a:lnSpc>
                <a:spcPct val="107000"/>
              </a:lnSpc>
              <a:spcAft>
                <a:spcPts val="800"/>
              </a:spcAft>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Podczas realizacji praktyk zawodowych grupa informatyków została zaproszona do jednego z największych zakładów przemysłu metalowego w Grecji – firmy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Bioral</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Przedsiębiorstwo to słynie z wykorzystywania w produkcji najnowocześniejszych maszyn oraz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oprogramowań</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Informatycy zostali oprowadzeni po zakładzie przez jednego z pracowników biurowych, który w przystępny sposób objaśnił uczniom specyfikę działania poszczególnych maszyn. </a:t>
            </a:r>
            <a:endParaRPr lang="pl-PL"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Obraz 7">
            <a:extLst>
              <a:ext uri="{FF2B5EF4-FFF2-40B4-BE49-F238E27FC236}">
                <a16:creationId xmlns:a16="http://schemas.microsoft.com/office/drawing/2014/main" id="{25747435-0071-0F80-F0F8-F91148EBD8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5585" y="4281707"/>
            <a:ext cx="2857500" cy="1885950"/>
          </a:xfrm>
          <a:prstGeom prst="rect">
            <a:avLst/>
          </a:prstGeom>
          <a:noFill/>
          <a:ln>
            <a:noFill/>
          </a:ln>
        </p:spPr>
      </p:pic>
      <p:pic>
        <p:nvPicPr>
          <p:cNvPr id="9" name="Obraz 8">
            <a:extLst>
              <a:ext uri="{FF2B5EF4-FFF2-40B4-BE49-F238E27FC236}">
                <a16:creationId xmlns:a16="http://schemas.microsoft.com/office/drawing/2014/main" id="{B6DC56ED-EED8-4888-5C82-6ADB16D02C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9796" y="736722"/>
            <a:ext cx="3404855" cy="5223245"/>
          </a:xfrm>
          <a:prstGeom prst="rect">
            <a:avLst/>
          </a:prstGeom>
          <a:noFill/>
          <a:ln>
            <a:noFill/>
          </a:ln>
        </p:spPr>
      </p:pic>
    </p:spTree>
    <p:extLst>
      <p:ext uri="{BB962C8B-B14F-4D97-AF65-F5344CB8AC3E}">
        <p14:creationId xmlns:p14="http://schemas.microsoft.com/office/powerpoint/2010/main" val="3111537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205A01E3-4335-CBB9-84EC-A81EDE7C505C}"/>
              </a:ext>
            </a:extLst>
          </p:cNvPr>
          <p:cNvSpPr>
            <a:spLocks noGrp="1"/>
          </p:cNvSpPr>
          <p:nvPr>
            <p:ph idx="1"/>
          </p:nvPr>
        </p:nvSpPr>
        <p:spPr>
          <a:xfrm>
            <a:off x="419986" y="202698"/>
            <a:ext cx="7363047" cy="732967"/>
          </a:xfrm>
        </p:spPr>
        <p:txBody>
          <a:bodyPr/>
          <a:lstStyle/>
          <a:p>
            <a:r>
              <a:rPr lang="pl-PL" dirty="0"/>
              <a:t>Efekty działań praktycznych:</a:t>
            </a:r>
          </a:p>
        </p:txBody>
      </p:sp>
      <p:pic>
        <p:nvPicPr>
          <p:cNvPr id="5122" name="Picture 2" descr="Może być zdjęciem przedstawiającym 3 osoby, warkocze, włosy blond i suszarka do włosów">
            <a:extLst>
              <a:ext uri="{FF2B5EF4-FFF2-40B4-BE49-F238E27FC236}">
                <a16:creationId xmlns:a16="http://schemas.microsoft.com/office/drawing/2014/main" id="{D3C241A5-D276-971D-C4FC-A32E8B16B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171" y="1013167"/>
            <a:ext cx="1950384" cy="20452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oże być zdjęciem przedstawiającym 4 osoby, włosy blond, warkocze, szczotka do włosów i suszarka do włosów">
            <a:extLst>
              <a:ext uri="{FF2B5EF4-FFF2-40B4-BE49-F238E27FC236}">
                <a16:creationId xmlns:a16="http://schemas.microsoft.com/office/drawing/2014/main" id="{E6348B79-9855-E719-20E0-0EB8F993E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719" y="311465"/>
            <a:ext cx="4258783" cy="426931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oże być zdjęciem przedstawiającym 1 osoba, włosy blond i warkocze">
            <a:extLst>
              <a:ext uri="{FF2B5EF4-FFF2-40B4-BE49-F238E27FC236}">
                <a16:creationId xmlns:a16="http://schemas.microsoft.com/office/drawing/2014/main" id="{72EA313C-C1B7-DDC7-7C77-A7F30C741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641" y="956680"/>
            <a:ext cx="3673992" cy="420357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Może być zdjęciem przedstawiającym 5 osób, warkocze i włosy blond">
            <a:extLst>
              <a:ext uri="{FF2B5EF4-FFF2-40B4-BE49-F238E27FC236}">
                <a16:creationId xmlns:a16="http://schemas.microsoft.com/office/drawing/2014/main" id="{E1757137-A77C-BD74-7F06-4C971BC18B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986" y="3429000"/>
            <a:ext cx="2250363" cy="191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3880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126"/>
                                        </p:tgtEl>
                                        <p:attrNameLst>
                                          <p:attrName>r</p:attrName>
                                        </p:attrNameLst>
                                      </p:cBhvr>
                                    </p:animRot>
                                    <p:animRot by="-240000">
                                      <p:cBhvr>
                                        <p:cTn id="7" dur="200" fill="hold">
                                          <p:stCondLst>
                                            <p:cond delay="200"/>
                                          </p:stCondLst>
                                        </p:cTn>
                                        <p:tgtEl>
                                          <p:spTgt spid="5126"/>
                                        </p:tgtEl>
                                        <p:attrNameLst>
                                          <p:attrName>r</p:attrName>
                                        </p:attrNameLst>
                                      </p:cBhvr>
                                    </p:animRot>
                                    <p:animRot by="240000">
                                      <p:cBhvr>
                                        <p:cTn id="8" dur="200" fill="hold">
                                          <p:stCondLst>
                                            <p:cond delay="400"/>
                                          </p:stCondLst>
                                        </p:cTn>
                                        <p:tgtEl>
                                          <p:spTgt spid="5126"/>
                                        </p:tgtEl>
                                        <p:attrNameLst>
                                          <p:attrName>r</p:attrName>
                                        </p:attrNameLst>
                                      </p:cBhvr>
                                    </p:animRot>
                                    <p:animRot by="-240000">
                                      <p:cBhvr>
                                        <p:cTn id="9" dur="200" fill="hold">
                                          <p:stCondLst>
                                            <p:cond delay="600"/>
                                          </p:stCondLst>
                                        </p:cTn>
                                        <p:tgtEl>
                                          <p:spTgt spid="5126"/>
                                        </p:tgtEl>
                                        <p:attrNameLst>
                                          <p:attrName>r</p:attrName>
                                        </p:attrNameLst>
                                      </p:cBhvr>
                                    </p:animRot>
                                    <p:animRot by="120000">
                                      <p:cBhvr>
                                        <p:cTn id="10" dur="200" fill="hold">
                                          <p:stCondLst>
                                            <p:cond delay="800"/>
                                          </p:stCondLst>
                                        </p:cTn>
                                        <p:tgtEl>
                                          <p:spTgt spid="51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32D5D2-9478-C1BE-DB93-90D02D3D9D47}"/>
              </a:ext>
            </a:extLst>
          </p:cNvPr>
          <p:cNvSpPr>
            <a:spLocks noGrp="1"/>
          </p:cNvSpPr>
          <p:nvPr>
            <p:ph type="title"/>
          </p:nvPr>
        </p:nvSpPr>
        <p:spPr>
          <a:xfrm>
            <a:off x="590109" y="331450"/>
            <a:ext cx="3141920" cy="678643"/>
          </a:xfrm>
        </p:spPr>
        <p:txBody>
          <a:bodyPr>
            <a:normAutofit/>
          </a:bodyPr>
          <a:lstStyle/>
          <a:p>
            <a:r>
              <a:rPr lang="pl-PL" sz="2400" dirty="0"/>
              <a:t>Działania praktyczne:</a:t>
            </a:r>
          </a:p>
        </p:txBody>
      </p:sp>
      <p:pic>
        <p:nvPicPr>
          <p:cNvPr id="1026" name="Picture 2" descr="Może być zdjęciem przedstawiającym 2 osoby, warkocze i włosy blond">
            <a:extLst>
              <a:ext uri="{FF2B5EF4-FFF2-40B4-BE49-F238E27FC236}">
                <a16:creationId xmlns:a16="http://schemas.microsoft.com/office/drawing/2014/main" id="{0487F5B1-4798-CFFF-8AEF-04E3D2B7B6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5224" y="384613"/>
            <a:ext cx="5820833" cy="43656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że być zdjęciem przedstawiającym 3 osoby, włosy blond, warkocze, szczotka do włosów, suszarka do włosów i tekst">
            <a:extLst>
              <a:ext uri="{FF2B5EF4-FFF2-40B4-BE49-F238E27FC236}">
                <a16:creationId xmlns:a16="http://schemas.microsoft.com/office/drawing/2014/main" id="{CD108075-4BCC-93A1-162A-6FBDF07FF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76" y="1067612"/>
            <a:ext cx="4078029" cy="436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718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9016E8-B521-A259-31DA-90C8C4DFFF54}"/>
              </a:ext>
            </a:extLst>
          </p:cNvPr>
          <p:cNvSpPr>
            <a:spLocks noGrp="1"/>
          </p:cNvSpPr>
          <p:nvPr>
            <p:ph type="title"/>
          </p:nvPr>
        </p:nvSpPr>
        <p:spPr>
          <a:xfrm>
            <a:off x="239234" y="279959"/>
            <a:ext cx="10396882" cy="1151965"/>
          </a:xfrm>
        </p:spPr>
        <p:txBody>
          <a:bodyPr/>
          <a:lstStyle/>
          <a:p>
            <a:r>
              <a:rPr lang="pl-PL" dirty="0">
                <a:latin typeface="Comic Sans MS" panose="030F0702030302020204" pitchFamily="66" charset="0"/>
              </a:rPr>
              <a:t>Rejs Na Wyspę Skiathos</a:t>
            </a:r>
            <a:endParaRPr lang="pl-PL" dirty="0"/>
          </a:p>
        </p:txBody>
      </p:sp>
      <p:sp>
        <p:nvSpPr>
          <p:cNvPr id="3" name="Symbol zastępczy zawartości 2">
            <a:extLst>
              <a:ext uri="{FF2B5EF4-FFF2-40B4-BE49-F238E27FC236}">
                <a16:creationId xmlns:a16="http://schemas.microsoft.com/office/drawing/2014/main" id="{FCC8B17F-6BDB-0081-671F-BA7F07D76D7B}"/>
              </a:ext>
            </a:extLst>
          </p:cNvPr>
          <p:cNvSpPr>
            <a:spLocks noGrp="1"/>
          </p:cNvSpPr>
          <p:nvPr>
            <p:ph idx="1"/>
          </p:nvPr>
        </p:nvSpPr>
        <p:spPr>
          <a:xfrm>
            <a:off x="239234" y="1251169"/>
            <a:ext cx="6246628" cy="1753692"/>
          </a:xfrm>
        </p:spPr>
        <p:txBody>
          <a:bodyPr>
            <a:normAutofit fontScale="85000" lnSpcReduction="10000"/>
          </a:bodyPr>
          <a:lstStyle/>
          <a:p>
            <a:r>
              <a:rPr lang="pl-PL" dirty="0"/>
              <a:t>W weekend młodzież musiała wstać bardzo wcześnie aby zdążyć na rejs statkiem,  na piękną wyspę Skiathos. Załoga </a:t>
            </a:r>
            <a:r>
              <a:rPr lang="pl-PL" dirty="0" err="1"/>
              <a:t>Elisabet</a:t>
            </a:r>
            <a:r>
              <a:rPr lang="pl-PL" dirty="0"/>
              <a:t> </a:t>
            </a:r>
            <a:r>
              <a:rPr lang="pl-PL" dirty="0" err="1"/>
              <a:t>Cruises</a:t>
            </a:r>
            <a:r>
              <a:rPr lang="pl-PL" dirty="0"/>
              <a:t> z Kapitanem Kostasem na czele przez całą wyprawę umilali czas puszczając klimatyczną muzykę, bawiąc się razem z młodzieżą i pokazując tradycyjne greckie tańce.</a:t>
            </a:r>
          </a:p>
        </p:txBody>
      </p:sp>
      <p:pic>
        <p:nvPicPr>
          <p:cNvPr id="4" name="Picture 6">
            <a:extLst>
              <a:ext uri="{FF2B5EF4-FFF2-40B4-BE49-F238E27FC236}">
                <a16:creationId xmlns:a16="http://schemas.microsoft.com/office/drawing/2014/main" id="{A63035A0-E2A3-C931-0720-251183401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602" y="1429360"/>
            <a:ext cx="2821048" cy="3760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id="{0CFA94AD-80F9-9512-85F9-BFFBCE03137D}"/>
              </a:ext>
            </a:extLst>
          </p:cNvPr>
          <p:cNvSpPr txBox="1"/>
          <p:nvPr/>
        </p:nvSpPr>
        <p:spPr>
          <a:xfrm>
            <a:off x="1993713" y="3309479"/>
            <a:ext cx="5597933" cy="2031325"/>
          </a:xfrm>
          <a:prstGeom prst="rect">
            <a:avLst/>
          </a:prstGeom>
          <a:noFill/>
        </p:spPr>
        <p:txBody>
          <a:bodyPr wrap="square">
            <a:spAutoFit/>
          </a:bodyPr>
          <a:lstStyle/>
          <a:p>
            <a:r>
              <a:rPr lang="pl-PL" dirty="0"/>
              <a:t>Po spacerze na wyspie Skiathos uczestnicy wyjazdu </a:t>
            </a:r>
            <a:r>
              <a:rPr lang="pl-PL" dirty="0" err="1"/>
              <a:t>popłynęłyneli</a:t>
            </a:r>
            <a:r>
              <a:rPr lang="pl-PL" dirty="0"/>
              <a:t>  na najstarszą plażę,  jedną z najdłuższych plaż. Mowa tu o </a:t>
            </a:r>
            <a:r>
              <a:rPr lang="pl-PL" dirty="0" err="1"/>
              <a:t>Koukounaries</a:t>
            </a:r>
            <a:r>
              <a:rPr lang="pl-PL" dirty="0"/>
              <a:t>. Wyjątkowy urok tej plaży nadaje specyficzny kwarcowy piasek, który mieni się w słońcu na lśniący, złoty kolor. Na obrzeżach znajduje się laguna </a:t>
            </a:r>
            <a:r>
              <a:rPr lang="pl-PL" dirty="0" err="1"/>
              <a:t>Strofilia</a:t>
            </a:r>
            <a:r>
              <a:rPr lang="pl-PL" dirty="0"/>
              <a:t> – rajskie miejsce, w którym żyją czarne łabędzie i inne egzotyczne ptaki.</a:t>
            </a:r>
          </a:p>
        </p:txBody>
      </p:sp>
    </p:spTree>
    <p:extLst>
      <p:ext uri="{BB962C8B-B14F-4D97-AF65-F5344CB8AC3E}">
        <p14:creationId xmlns:p14="http://schemas.microsoft.com/office/powerpoint/2010/main" val="209191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F82C13-9B67-6CB6-CD52-A473D4E10909}"/>
              </a:ext>
            </a:extLst>
          </p:cNvPr>
          <p:cNvSpPr>
            <a:spLocks noGrp="1"/>
          </p:cNvSpPr>
          <p:nvPr>
            <p:ph type="title"/>
          </p:nvPr>
        </p:nvSpPr>
        <p:spPr>
          <a:xfrm>
            <a:off x="79376" y="925033"/>
            <a:ext cx="9660047" cy="875020"/>
          </a:xfrm>
        </p:spPr>
        <p:txBody>
          <a:bodyPr>
            <a:noAutofit/>
          </a:bodyPr>
          <a:lstStyle/>
          <a:p>
            <a:pPr algn="ctr"/>
            <a:r>
              <a:rPr lang="pl-PL" sz="2800" b="0" i="0" dirty="0">
                <a:effectLst/>
                <a:latin typeface="Segoe UI Historic" panose="020B0502040204020203" pitchFamily="34" charset="0"/>
              </a:rPr>
              <a:t> </a:t>
            </a:r>
            <a:r>
              <a:rPr lang="pl-PL" sz="2800" b="1" i="0" dirty="0">
                <a:effectLst/>
                <a:latin typeface="Segoe UI Historic" panose="020B0502040204020203" pitchFamily="34" charset="0"/>
              </a:rPr>
              <a:t>Uczniowie Powiatowego Zespołu Szkół w Łopusznie w</a:t>
            </a:r>
            <a:r>
              <a:rPr lang="pl-PL" sz="2800" b="1" dirty="0">
                <a:latin typeface="Segoe UI Historic" panose="020B0502040204020203" pitchFamily="34" charset="0"/>
              </a:rPr>
              <a:t>zięli udział w </a:t>
            </a:r>
            <a:r>
              <a:rPr lang="pl-PL" sz="2800" b="1" i="0" dirty="0">
                <a:effectLst/>
                <a:latin typeface="Segoe UI Historic" panose="020B0502040204020203" pitchFamily="34" charset="0"/>
              </a:rPr>
              <a:t>realizacji  projektu o nazwie </a:t>
            </a:r>
            <a:r>
              <a:rPr lang="pl-PL" sz="2800" b="1" i="0" dirty="0">
                <a:solidFill>
                  <a:schemeClr val="accent2">
                    <a:lumMod val="50000"/>
                  </a:schemeClr>
                </a:solidFill>
                <a:effectLst>
                  <a:outerShdw blurRad="38100" dist="38100" dir="2700000" algn="tl">
                    <a:srgbClr val="000000">
                      <a:alpha val="43137"/>
                    </a:srgbClr>
                  </a:outerShdw>
                </a:effectLst>
                <a:latin typeface="Segoe UI Historic" panose="020B0502040204020203" pitchFamily="34" charset="0"/>
              </a:rPr>
              <a:t>„Staże zagraniczne – droga ku lepszej przyszłości” nr 2022-1-PL01-KA121-VET-000066134</a:t>
            </a:r>
            <a:r>
              <a:rPr lang="pl-PL" sz="2800" b="1" dirty="0">
                <a:solidFill>
                  <a:schemeClr val="accent2">
                    <a:lumMod val="50000"/>
                  </a:schemeClr>
                </a:solidFill>
                <a:effectLst>
                  <a:outerShdw blurRad="38100" dist="38100" dir="2700000" algn="tl">
                    <a:srgbClr val="000000">
                      <a:alpha val="43137"/>
                    </a:srgbClr>
                  </a:outerShdw>
                </a:effectLst>
                <a:latin typeface="Segoe UI Historic" panose="020B0502040204020203" pitchFamily="34" charset="0"/>
              </a:rPr>
              <a:t>.</a:t>
            </a:r>
            <a:r>
              <a:rPr lang="pl-PL" sz="2800" b="1" i="0" dirty="0">
                <a:effectLst>
                  <a:outerShdw blurRad="38100" dist="38100" dir="2700000" algn="tl">
                    <a:srgbClr val="000000">
                      <a:alpha val="43137"/>
                    </a:srgbClr>
                  </a:outerShdw>
                </a:effectLst>
                <a:latin typeface="Segoe UI Historic" panose="020B0502040204020203" pitchFamily="34" charset="0"/>
              </a:rPr>
              <a:t> </a:t>
            </a:r>
            <a:r>
              <a:rPr lang="pl-PL" sz="2800" b="1" i="0" dirty="0">
                <a:effectLst/>
                <a:latin typeface="Segoe UI Historic" panose="020B0502040204020203" pitchFamily="34" charset="0"/>
              </a:rPr>
              <a:t>Projekt ten finansowany  b</a:t>
            </a:r>
            <a:r>
              <a:rPr lang="pl-PL" sz="2800" b="1" dirty="0">
                <a:latin typeface="Segoe UI Historic" panose="020B0502040204020203" pitchFamily="34" charset="0"/>
              </a:rPr>
              <a:t>ył ze</a:t>
            </a:r>
            <a:r>
              <a:rPr lang="pl-PL" sz="2800" b="1" i="0" dirty="0">
                <a:effectLst/>
                <a:latin typeface="Segoe UI Historic" panose="020B0502040204020203" pitchFamily="34" charset="0"/>
              </a:rPr>
              <a:t> środków Programu Erasmus+ (sektor Kształcenie i szkolenie zawodowe)</a:t>
            </a:r>
            <a:endParaRPr lang="pl-PL" sz="2800" b="1" dirty="0"/>
          </a:p>
        </p:txBody>
      </p:sp>
      <p:sp>
        <p:nvSpPr>
          <p:cNvPr id="3" name="Symbol zastępczy zawartości 2">
            <a:extLst>
              <a:ext uri="{FF2B5EF4-FFF2-40B4-BE49-F238E27FC236}">
                <a16:creationId xmlns:a16="http://schemas.microsoft.com/office/drawing/2014/main" id="{E8548CAC-1C39-E38E-832F-6D612A721933}"/>
              </a:ext>
            </a:extLst>
          </p:cNvPr>
          <p:cNvSpPr>
            <a:spLocks noGrp="1"/>
          </p:cNvSpPr>
          <p:nvPr>
            <p:ph idx="1"/>
          </p:nvPr>
        </p:nvSpPr>
        <p:spPr>
          <a:xfrm>
            <a:off x="350874" y="3058636"/>
            <a:ext cx="9859927" cy="1637805"/>
          </a:xfrm>
        </p:spPr>
        <p:txBody>
          <a:bodyPr>
            <a:normAutofit fontScale="85000" lnSpcReduction="10000"/>
          </a:bodyPr>
          <a:lstStyle/>
          <a:p>
            <a:pPr algn="r"/>
            <a:r>
              <a:rPr lang="pl-PL" b="1" i="0" dirty="0">
                <a:effectLst/>
                <a:latin typeface="Segoe UI Historic" panose="020B0502040204020203" pitchFamily="34" charset="0"/>
              </a:rPr>
              <a:t>„Staże zagraniczne – droga ku lepszej przyszłości”</a:t>
            </a:r>
            <a:r>
              <a:rPr lang="pl-PL" b="0" i="0" dirty="0">
                <a:effectLst/>
                <a:latin typeface="Segoe UI Historic" panose="020B0502040204020203" pitchFamily="34" charset="0"/>
              </a:rPr>
              <a:t> </a:t>
            </a:r>
            <a:r>
              <a:rPr lang="pl-PL" dirty="0">
                <a:latin typeface="Segoe UI Historic" panose="020B0502040204020203" pitchFamily="34" charset="0"/>
              </a:rPr>
              <a:t>był</a:t>
            </a:r>
            <a:r>
              <a:rPr lang="pl-PL" b="0" i="0" dirty="0">
                <a:effectLst/>
                <a:latin typeface="Segoe UI Historic" panose="020B0502040204020203" pitchFamily="34" charset="0"/>
              </a:rPr>
              <a:t> adresowany do uczniów technikum kształcących się w zawodzie: technik </a:t>
            </a:r>
            <a:r>
              <a:rPr lang="pl-PL" dirty="0">
                <a:latin typeface="Segoe UI Historic" panose="020B0502040204020203" pitchFamily="34" charset="0"/>
              </a:rPr>
              <a:t>usług fryzjerskich</a:t>
            </a:r>
            <a:r>
              <a:rPr lang="pl-PL" b="0" i="0" dirty="0">
                <a:effectLst/>
                <a:latin typeface="Segoe UI Historic" panose="020B0502040204020203" pitchFamily="34" charset="0"/>
              </a:rPr>
              <a:t>, technik informatyk</a:t>
            </a:r>
            <a:r>
              <a:rPr lang="pl-PL" dirty="0">
                <a:latin typeface="Segoe UI Historic" panose="020B0502040204020203" pitchFamily="34" charset="0"/>
              </a:rPr>
              <a:t>.</a:t>
            </a:r>
            <a:r>
              <a:rPr lang="pl-PL" b="0" i="0" dirty="0">
                <a:effectLst/>
                <a:latin typeface="Segoe UI Historic" panose="020B0502040204020203" pitchFamily="34" charset="0"/>
              </a:rPr>
              <a:t> Do projektu zakwalifikowali się uczniowie z najlepszymi wynikami, według punktacji zamieszczonej na kartach zgłoszeniowych. Uczestnikami praktyk zawodowych byli uczniowie z odpowiednią znajomością języka angielskiego.</a:t>
            </a:r>
            <a:endParaRPr lang="pl-PL" dirty="0"/>
          </a:p>
        </p:txBody>
      </p:sp>
      <p:pic>
        <p:nvPicPr>
          <p:cNvPr id="2050" name="Picture 2" descr="Szkoła Podstawowa nr 1 w Chodzieży - Erasmus Plus">
            <a:extLst>
              <a:ext uri="{FF2B5EF4-FFF2-40B4-BE49-F238E27FC236}">
                <a16:creationId xmlns:a16="http://schemas.microsoft.com/office/drawing/2014/main" id="{D01A8A6E-7C5C-53A7-253D-5E1F8A803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2781" y="4988322"/>
            <a:ext cx="2349795" cy="1260078"/>
          </a:xfrm>
          <a:prstGeom prst="rect">
            <a:avLst/>
          </a:prstGeom>
          <a:noFill/>
          <a:ln>
            <a:solidFill>
              <a:schemeClr val="bg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382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a:extLst>
              <a:ext uri="{FF2B5EF4-FFF2-40B4-BE49-F238E27FC236}">
                <a16:creationId xmlns:a16="http://schemas.microsoft.com/office/drawing/2014/main" id="{C92D8E00-3906-12A1-8EF5-99A08AE6A48D}"/>
              </a:ext>
            </a:extLst>
          </p:cNvPr>
          <p:cNvPicPr>
            <a:picLocks noGrp="1" noChangeAspect="1"/>
          </p:cNvPicPr>
          <p:nvPr>
            <p:ph idx="1"/>
          </p:nvPr>
        </p:nvPicPr>
        <p:blipFill>
          <a:blip r:embed="rId2"/>
          <a:stretch>
            <a:fillRect/>
          </a:stretch>
        </p:blipFill>
        <p:spPr>
          <a:xfrm>
            <a:off x="218601" y="559255"/>
            <a:ext cx="2950923" cy="3311525"/>
          </a:xfrm>
          <a:prstGeom prst="rect">
            <a:avLst/>
          </a:prstGeom>
          <a:ln>
            <a:noFill/>
          </a:ln>
          <a:effectLst>
            <a:softEdge rad="112500"/>
          </a:effectLst>
        </p:spPr>
      </p:pic>
      <p:pic>
        <p:nvPicPr>
          <p:cNvPr id="5" name="Picture 2">
            <a:extLst>
              <a:ext uri="{FF2B5EF4-FFF2-40B4-BE49-F238E27FC236}">
                <a16:creationId xmlns:a16="http://schemas.microsoft.com/office/drawing/2014/main" id="{2DEE394C-7F1E-70E5-788B-98E2EF8E6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245" y="559255"/>
            <a:ext cx="2933049" cy="39095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F568592-2B01-65A6-DD45-9993F41A73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7088" y="1037063"/>
            <a:ext cx="4377823" cy="41591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60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BAA83D-07DF-927A-FEBD-8BCC4EB41FC5}"/>
              </a:ext>
            </a:extLst>
          </p:cNvPr>
          <p:cNvSpPr>
            <a:spLocks noGrp="1"/>
          </p:cNvSpPr>
          <p:nvPr>
            <p:ph type="title"/>
          </p:nvPr>
        </p:nvSpPr>
        <p:spPr>
          <a:xfrm>
            <a:off x="196705" y="574158"/>
            <a:ext cx="9468291" cy="3771014"/>
          </a:xfrm>
        </p:spPr>
        <p:txBody>
          <a:bodyPr>
            <a:noAutofit/>
          </a:bodyPr>
          <a:lstStyle/>
          <a:p>
            <a:r>
              <a:rPr lang="pl-PL" sz="1600" b="1">
                <a:solidFill>
                  <a:schemeClr val="tx1"/>
                </a:solidFill>
                <a:latin typeface="Candara" panose="020E0502030303020204" pitchFamily="34" charset="0"/>
                <a:ea typeface="Cambria Math" panose="02040503050406030204" pitchFamily="18" charset="0"/>
              </a:rPr>
              <a:t>Podczas pobytu </a:t>
            </a:r>
            <a:r>
              <a:rPr lang="pl-PL" sz="1600" b="1" dirty="0">
                <a:solidFill>
                  <a:schemeClr val="tx1"/>
                </a:solidFill>
                <a:latin typeface="Candara" panose="020E0502030303020204" pitchFamily="34" charset="0"/>
                <a:ea typeface="Cambria Math" panose="02040503050406030204" pitchFamily="18" charset="0"/>
              </a:rPr>
              <a:t>w </a:t>
            </a:r>
            <a:r>
              <a:rPr lang="pl-PL" sz="1600" b="1">
                <a:solidFill>
                  <a:schemeClr val="tx1"/>
                </a:solidFill>
                <a:latin typeface="Candara" panose="020E0502030303020204" pitchFamily="34" charset="0"/>
                <a:ea typeface="Cambria Math" panose="02040503050406030204" pitchFamily="18" charset="0"/>
              </a:rPr>
              <a:t>Grecji </a:t>
            </a:r>
            <a:r>
              <a:rPr lang="pl-PL" sz="1600" b="1" i="0">
                <a:solidFill>
                  <a:schemeClr val="tx1"/>
                </a:solidFill>
                <a:effectLst/>
                <a:latin typeface="Candara" panose="020E0502030303020204" pitchFamily="34" charset="0"/>
                <a:ea typeface="Cambria Math" panose="02040503050406030204" pitchFamily="18" charset="0"/>
              </a:rPr>
              <a:t> </a:t>
            </a:r>
            <a:r>
              <a:rPr lang="pl-PL" sz="1600" b="0" i="0" dirty="0">
                <a:solidFill>
                  <a:schemeClr val="tx1"/>
                </a:solidFill>
                <a:effectLst/>
                <a:latin typeface="Candara" panose="020E0502030303020204" pitchFamily="34" charset="0"/>
              </a:rPr>
              <a:t>młodzież zdobywała  zawodowe kompetencje pod okiem</a:t>
            </a:r>
            <a:br>
              <a:rPr lang="pl-PL" sz="1600" dirty="0">
                <a:solidFill>
                  <a:schemeClr val="tx1"/>
                </a:solidFill>
                <a:latin typeface="Candara" panose="020E0502030303020204" pitchFamily="34" charset="0"/>
              </a:rPr>
            </a:br>
            <a:r>
              <a:rPr lang="pl-PL" sz="1600" b="0" i="0" dirty="0">
                <a:solidFill>
                  <a:schemeClr val="tx1"/>
                </a:solidFill>
                <a:effectLst/>
                <a:latin typeface="Candara" panose="020E0502030303020204" pitchFamily="34" charset="0"/>
              </a:rPr>
              <a:t>fachowców w firmach, zgodnie z ich kierunkami kształcenia. Tym samym młodzi ludzie</a:t>
            </a:r>
            <a:br>
              <a:rPr lang="pl-PL" sz="1600" dirty="0">
                <a:solidFill>
                  <a:schemeClr val="tx1"/>
                </a:solidFill>
                <a:latin typeface="Candara" panose="020E0502030303020204" pitchFamily="34" charset="0"/>
              </a:rPr>
            </a:br>
            <a:r>
              <a:rPr lang="pl-PL" sz="1600" b="0" i="0" dirty="0">
                <a:solidFill>
                  <a:schemeClr val="tx1"/>
                </a:solidFill>
                <a:effectLst/>
                <a:latin typeface="Candara" panose="020E0502030303020204" pitchFamily="34" charset="0"/>
              </a:rPr>
              <a:t>przyswoili innowacyjne technologie, poznawali nowoczesne urządzenia, co znacząco</a:t>
            </a:r>
            <a:br>
              <a:rPr lang="pl-PL" sz="1600" dirty="0">
                <a:solidFill>
                  <a:schemeClr val="tx1"/>
                </a:solidFill>
                <a:latin typeface="Candara" panose="020E0502030303020204" pitchFamily="34" charset="0"/>
              </a:rPr>
            </a:br>
            <a:r>
              <a:rPr lang="pl-PL" sz="1600" b="0" i="0" dirty="0">
                <a:solidFill>
                  <a:schemeClr val="tx1"/>
                </a:solidFill>
                <a:effectLst/>
                <a:latin typeface="Candara" panose="020E0502030303020204" pitchFamily="34" charset="0"/>
              </a:rPr>
              <a:t>wzmocni ich specjalistyczne predyspozycje.</a:t>
            </a:r>
            <a:br>
              <a:rPr lang="pl-PL" sz="1600" dirty="0">
                <a:solidFill>
                  <a:schemeClr val="tx1"/>
                </a:solidFill>
                <a:latin typeface="Candara" panose="020E0502030303020204" pitchFamily="34" charset="0"/>
              </a:rPr>
            </a:br>
            <a:r>
              <a:rPr lang="pl-PL" sz="1600" b="0" i="0" dirty="0">
                <a:solidFill>
                  <a:schemeClr val="tx1"/>
                </a:solidFill>
                <a:effectLst/>
                <a:latin typeface="Candara" panose="020E0502030303020204" pitchFamily="34" charset="0"/>
              </a:rPr>
              <a:t>Umiejętności organizacyjne, analityczne, dobrą znajomość języka angielskiego czy</a:t>
            </a:r>
            <a:br>
              <a:rPr lang="pl-PL" sz="1600" dirty="0">
                <a:solidFill>
                  <a:schemeClr val="tx1"/>
                </a:solidFill>
                <a:latin typeface="Candara" panose="020E0502030303020204" pitchFamily="34" charset="0"/>
              </a:rPr>
            </a:br>
            <a:r>
              <a:rPr lang="pl-PL" sz="1600" b="0" i="0" dirty="0">
                <a:solidFill>
                  <a:schemeClr val="tx1"/>
                </a:solidFill>
                <a:effectLst/>
                <a:latin typeface="Candara" panose="020E0502030303020204" pitchFamily="34" charset="0"/>
              </a:rPr>
              <a:t>kreatywność. </a:t>
            </a:r>
            <a:r>
              <a:rPr lang="pl-PL" sz="1600" b="0" i="0" dirty="0" err="1">
                <a:solidFill>
                  <a:schemeClr val="tx1"/>
                </a:solidFill>
                <a:effectLst/>
                <a:latin typeface="Candara" panose="020E0502030303020204" pitchFamily="34" charset="0"/>
              </a:rPr>
              <a:t>sĄ</a:t>
            </a:r>
            <a:r>
              <a:rPr lang="pl-PL" sz="1600" b="0" i="0" dirty="0">
                <a:solidFill>
                  <a:schemeClr val="tx1"/>
                </a:solidFill>
                <a:effectLst/>
                <a:latin typeface="Candara" panose="020E0502030303020204" pitchFamily="34" charset="0"/>
              </a:rPr>
              <a:t> to atuty, dzięki którym uczący się w Powiatowym Zespole Szkół  nie powinni W PRZYSZŁOŚCI</a:t>
            </a:r>
            <a:br>
              <a:rPr lang="pl-PL" sz="1600" dirty="0">
                <a:solidFill>
                  <a:schemeClr val="tx1"/>
                </a:solidFill>
                <a:latin typeface="Candara" panose="020E0502030303020204" pitchFamily="34" charset="0"/>
              </a:rPr>
            </a:br>
            <a:r>
              <a:rPr lang="pl-PL" sz="1600" b="0" i="0" dirty="0">
                <a:solidFill>
                  <a:schemeClr val="tx1"/>
                </a:solidFill>
                <a:effectLst/>
                <a:latin typeface="Candara" panose="020E0502030303020204" pitchFamily="34" charset="0"/>
              </a:rPr>
              <a:t>mieć problemu ze znalezieniem atrakcyjnego miejsca pracy.</a:t>
            </a:r>
            <a:endParaRPr lang="pl-PL" sz="1600" dirty="0">
              <a:solidFill>
                <a:schemeClr val="tx1"/>
              </a:solidFill>
              <a:latin typeface="Candara" panose="020E0502030303020204" pitchFamily="34" charset="0"/>
            </a:endParaRPr>
          </a:p>
        </p:txBody>
      </p:sp>
      <p:pic>
        <p:nvPicPr>
          <p:cNvPr id="6" name="Picture 2" descr="Szkoła Podstawowa nr 1 w Chodzieży - Erasmus Plus">
            <a:extLst>
              <a:ext uri="{FF2B5EF4-FFF2-40B4-BE49-F238E27FC236}">
                <a16:creationId xmlns:a16="http://schemas.microsoft.com/office/drawing/2014/main" id="{0EA5CA3E-F666-38D4-A2F7-6B3B1CF5C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049" y="4545391"/>
            <a:ext cx="2877879" cy="1543263"/>
          </a:xfrm>
          <a:prstGeom prst="rect">
            <a:avLst/>
          </a:prstGeom>
          <a:noFill/>
          <a:ln w="12700">
            <a:solidFill>
              <a:schemeClr val="bg1"/>
            </a:solidFill>
          </a:ln>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688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Brak opisu.">
            <a:extLst>
              <a:ext uri="{FF2B5EF4-FFF2-40B4-BE49-F238E27FC236}">
                <a16:creationId xmlns:a16="http://schemas.microsoft.com/office/drawing/2014/main" id="{4AD7F212-038D-02BD-A3B4-8D1513641ED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 y="1531087"/>
            <a:ext cx="4662022" cy="3207577"/>
          </a:xfrm>
          <a:prstGeom prst="rect">
            <a:avLst/>
          </a:prstGeom>
          <a:noFill/>
          <a:ln>
            <a:noFill/>
          </a:ln>
        </p:spPr>
      </p:pic>
      <p:pic>
        <p:nvPicPr>
          <p:cNvPr id="4" name="Obraz 3" descr="Brak opisu.">
            <a:extLst>
              <a:ext uri="{FF2B5EF4-FFF2-40B4-BE49-F238E27FC236}">
                <a16:creationId xmlns:a16="http://schemas.microsoft.com/office/drawing/2014/main" id="{F5B1E10D-7B53-2000-71E3-593EE6E483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3358" y="577614"/>
            <a:ext cx="5499513" cy="4320540"/>
          </a:xfrm>
          <a:prstGeom prst="rect">
            <a:avLst/>
          </a:prstGeom>
          <a:noFill/>
          <a:ln>
            <a:noFill/>
          </a:ln>
        </p:spPr>
      </p:pic>
    </p:spTree>
    <p:extLst>
      <p:ext uri="{BB962C8B-B14F-4D97-AF65-F5344CB8AC3E}">
        <p14:creationId xmlns:p14="http://schemas.microsoft.com/office/powerpoint/2010/main" val="35135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Brak opisu.">
            <a:extLst>
              <a:ext uri="{FF2B5EF4-FFF2-40B4-BE49-F238E27FC236}">
                <a16:creationId xmlns:a16="http://schemas.microsoft.com/office/drawing/2014/main" id="{9A493523-D46A-E0C8-9AD5-FDE5344510E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845" y="737102"/>
            <a:ext cx="4663085" cy="4320540"/>
          </a:xfrm>
          <a:prstGeom prst="rect">
            <a:avLst/>
          </a:prstGeom>
          <a:noFill/>
          <a:ln>
            <a:noFill/>
          </a:ln>
        </p:spPr>
      </p:pic>
      <p:pic>
        <p:nvPicPr>
          <p:cNvPr id="4" name="Obraz 3" descr="Może być zdjęciem przedstawiającym 6 osób">
            <a:extLst>
              <a:ext uri="{FF2B5EF4-FFF2-40B4-BE49-F238E27FC236}">
                <a16:creationId xmlns:a16="http://schemas.microsoft.com/office/drawing/2014/main" id="{33B6D8E0-F646-780D-9524-69117688C1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0616" y="737102"/>
            <a:ext cx="5760720" cy="4320540"/>
          </a:xfrm>
          <a:prstGeom prst="rect">
            <a:avLst/>
          </a:prstGeom>
          <a:noFill/>
          <a:ln>
            <a:noFill/>
          </a:ln>
        </p:spPr>
      </p:pic>
    </p:spTree>
    <p:extLst>
      <p:ext uri="{BB962C8B-B14F-4D97-AF65-F5344CB8AC3E}">
        <p14:creationId xmlns:p14="http://schemas.microsoft.com/office/powerpoint/2010/main" val="372109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Brak opisu.">
            <a:extLst>
              <a:ext uri="{FF2B5EF4-FFF2-40B4-BE49-F238E27FC236}">
                <a16:creationId xmlns:a16="http://schemas.microsoft.com/office/drawing/2014/main" id="{76420B43-A377-6003-7F31-5D8EFA1BFA4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705" y="705205"/>
            <a:ext cx="4131458" cy="43205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Obraz 5" descr="Może być zdjęciem przedstawiającym 2 osoby i tekst „STAŻE DROGA ZAGRA AGRANI PRZYSZŁOŚCI LEPS STAŻE DROGA PRZYSZŁOŚCI PGRANICZNE LEPSZET Erasm AŻE DROGA PRZYSZŁOŚCI ZAGRANICZNE KU LEPSZEJ o Erasmus+”">
            <a:extLst>
              <a:ext uri="{FF2B5EF4-FFF2-40B4-BE49-F238E27FC236}">
                <a16:creationId xmlns:a16="http://schemas.microsoft.com/office/drawing/2014/main" id="{0D1676C8-4102-B242-88B0-6757A03A83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9983" y="491114"/>
            <a:ext cx="4939532" cy="4621131"/>
          </a:xfrm>
          <a:prstGeom prst="rect">
            <a:avLst/>
          </a:prstGeom>
          <a:noFill/>
          <a:ln>
            <a:noFill/>
          </a:ln>
        </p:spPr>
      </p:pic>
    </p:spTree>
    <p:extLst>
      <p:ext uri="{BB962C8B-B14F-4D97-AF65-F5344CB8AC3E}">
        <p14:creationId xmlns:p14="http://schemas.microsoft.com/office/powerpoint/2010/main" val="315993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404E05-3627-562E-54CE-1A52C39FB692}"/>
              </a:ext>
            </a:extLst>
          </p:cNvPr>
          <p:cNvSpPr>
            <a:spLocks noGrp="1"/>
          </p:cNvSpPr>
          <p:nvPr>
            <p:ph type="title"/>
          </p:nvPr>
        </p:nvSpPr>
        <p:spPr>
          <a:xfrm>
            <a:off x="645130" y="176271"/>
            <a:ext cx="9404723" cy="1400530"/>
          </a:xfrm>
        </p:spPr>
        <p:txBody>
          <a:bodyPr>
            <a:normAutofit fontScale="90000"/>
          </a:bodyPr>
          <a:lstStyle/>
          <a:p>
            <a:r>
              <a:rPr lang="pl-PL" sz="1600" kern="1800" cap="all" dirty="0">
                <a:solidFill>
                  <a:srgbClr val="651010"/>
                </a:solidFill>
                <a:effectLst/>
                <a:latin typeface="Verdana" panose="020B0604030504040204" pitchFamily="34" charset="0"/>
                <a:ea typeface="Times New Roman" panose="02020603050405020304" pitchFamily="18" charset="0"/>
                <a:cs typeface="Times New Roman" panose="02020603050405020304" pitchFamily="18" charset="0"/>
              </a:rPr>
              <a:t>POWIATOWY ZESPÓŁ SZKÓŁ W ŁOPUSZNIE ROZPOCZĄŁ REALIZACJĘ NOWEGO PROJEKTU O NAZWIE „STAŻE ZAGRANICZNE – DROGA KU LEPSZEJ PRZYSZŁOŚCI” 2022-1-PL01-KA121-VET-000066134. PROJEKT TEN FINANSOWANY JEST ZE ŚRODKÓW PROGRAMU ERASMUS + (SEKTOR KSZTAŁCENIE I SZKOLENIE ZAWODOWE</a:t>
            </a:r>
            <a:r>
              <a:rPr lang="pl-PL" sz="1400" kern="1800" cap="all" dirty="0">
                <a:solidFill>
                  <a:srgbClr val="651010"/>
                </a:solidFill>
                <a:effectLst/>
                <a:latin typeface="Verdana" panose="020B0604030504040204" pitchFamily="34" charset="0"/>
                <a:ea typeface="Times New Roman" panose="02020603050405020304" pitchFamily="18" charset="0"/>
                <a:cs typeface="Times New Roman" panose="02020603050405020304" pitchFamily="18" charset="0"/>
              </a:rPr>
              <a:t>)</a:t>
            </a:r>
            <a:br>
              <a:rPr lang="pl-PL"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C453900D-00C1-A839-6976-3A86C485E12C}"/>
              </a:ext>
            </a:extLst>
          </p:cNvPr>
          <p:cNvSpPr>
            <a:spLocks noGrp="1"/>
          </p:cNvSpPr>
          <p:nvPr>
            <p:ph idx="1"/>
          </p:nvPr>
        </p:nvSpPr>
        <p:spPr>
          <a:xfrm>
            <a:off x="361507" y="662293"/>
            <a:ext cx="10866473" cy="5533414"/>
          </a:xfrm>
        </p:spPr>
        <p:txBody>
          <a:bodyPr>
            <a:normAutofit fontScale="62500" lnSpcReduction="20000"/>
          </a:bodyPr>
          <a:lstStyle/>
          <a:p>
            <a:pPr marL="0" indent="0" algn="just">
              <a:lnSpc>
                <a:spcPct val="107000"/>
              </a:lnSpc>
              <a:spcAft>
                <a:spcPts val="375"/>
              </a:spcAft>
              <a:buNone/>
            </a:pP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00"/>
              </a:spcBef>
              <a:spcAft>
                <a:spcPts val="900"/>
              </a:spcAft>
            </a:pPr>
            <a:r>
              <a:rPr lang="pl-PL" sz="1800" b="1" kern="0" dirty="0">
                <a:effectLst/>
                <a:latin typeface="Tahoma" panose="020B0604030504040204" pitchFamily="34" charset="0"/>
                <a:ea typeface="Times New Roman" panose="02020603050405020304" pitchFamily="18" charset="0"/>
                <a:cs typeface="Times New Roman" panose="02020603050405020304" pitchFamily="18" charset="0"/>
              </a:rPr>
              <a:t>„Staże zagraniczne – droga ku lepszej przyszłości”</a:t>
            </a:r>
            <a:r>
              <a:rPr lang="pl-PL" sz="1800" kern="0" dirty="0">
                <a:effectLst/>
                <a:latin typeface="Tahoma" panose="020B0604030504040204" pitchFamily="34" charset="0"/>
                <a:ea typeface="Times New Roman" panose="02020603050405020304" pitchFamily="18" charset="0"/>
                <a:cs typeface="Times New Roman" panose="02020603050405020304" pitchFamily="18" charset="0"/>
              </a:rPr>
              <a:t> to projekt adresowany do uczniów klas II i III i IV kształcących się w zawodzie: technik informatyk, technik usług fryzjerskich. Uczestnikami praktyk zawodowych będą uczniowie z odpowiednią  znajomością  języka  angielskiego oraz najlepszymi wynikami w nauce.</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00"/>
              </a:spcBef>
              <a:spcAft>
                <a:spcPts val="900"/>
              </a:spcAft>
            </a:pPr>
            <a:r>
              <a:rPr lang="pl-PL" sz="1800" kern="0" dirty="0">
                <a:effectLst/>
                <a:latin typeface="Tahoma" panose="020B0604030504040204" pitchFamily="34" charset="0"/>
                <a:ea typeface="Times New Roman" panose="02020603050405020304" pitchFamily="18" charset="0"/>
                <a:cs typeface="Times New Roman" panose="02020603050405020304" pitchFamily="18" charset="0"/>
              </a:rPr>
              <a:t>Projekt zakłada przeprowadzenie 2-tygodniowych praktyk zawodowych dla jednej grupy 28-osobowej wraz z opiekunami. Na miejsce praktyk wybrano Grecję. Wszyscy uczestnicy praktyk będą już po odpowiednim przygotowaniu teoretycznym oraz praktycznym w swoim zawodzie. Praktyki te będą znakomitym uzupełnieniem nauki w szkole oraz okazją do analizy porównawczej polskich i zagranicznych miejsc pracy. Pozwolą uczniom na doskonalenie umiejętności interpersonalnych i językowych, radzenia sobie w nowych sytuacjach, lepszego zarządzania czasem i posiadanymi pieniędzmi. Wszystko to zaowocuje lepszym startem w dorosłą przyszłość. Przyczyni się do kreowania postaw przedsiębiorczych czy podniesienia poczucia własnej wartości. Projekt pozwoli również na uwrażliwienie młodzieży na różnice mentalne i kulturowe obu krajów.</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00"/>
              </a:spcBef>
              <a:spcAft>
                <a:spcPts val="900"/>
              </a:spcAft>
            </a:pPr>
            <a:r>
              <a:rPr lang="pl-PL" sz="1800" kern="0" dirty="0">
                <a:effectLst/>
                <a:latin typeface="Tahoma" panose="020B0604030504040204" pitchFamily="34" charset="0"/>
                <a:ea typeface="Times New Roman" panose="02020603050405020304" pitchFamily="18" charset="0"/>
                <a:cs typeface="Times New Roman" panose="02020603050405020304" pitchFamily="18" charset="0"/>
              </a:rPr>
              <a:t>Rozpoczęcie realizacji projektu:</a:t>
            </a:r>
            <a:r>
              <a:rPr lang="pl-PL" sz="1800" b="1" kern="0" dirty="0">
                <a:effectLst/>
                <a:latin typeface="Tahoma" panose="020B0604030504040204" pitchFamily="34" charset="0"/>
                <a:ea typeface="Times New Roman" panose="02020603050405020304" pitchFamily="18" charset="0"/>
                <a:cs typeface="Times New Roman" panose="02020603050405020304" pitchFamily="18" charset="0"/>
              </a:rPr>
              <a:t> 2022-06-01</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00"/>
              </a:spcBef>
              <a:spcAft>
                <a:spcPts val="900"/>
              </a:spcAft>
            </a:pPr>
            <a:r>
              <a:rPr lang="pl-PL" sz="1800" kern="0" dirty="0">
                <a:effectLst/>
                <a:latin typeface="Tahoma" panose="020B0604030504040204" pitchFamily="34" charset="0"/>
                <a:ea typeface="Times New Roman" panose="02020603050405020304" pitchFamily="18" charset="0"/>
                <a:cs typeface="Times New Roman" panose="02020603050405020304" pitchFamily="18" charset="0"/>
              </a:rPr>
              <a:t>Zakończenie projektu:</a:t>
            </a:r>
            <a:r>
              <a:rPr lang="pl-PL" sz="1800" b="1" kern="0" dirty="0">
                <a:effectLst/>
                <a:latin typeface="Tahoma" panose="020B0604030504040204" pitchFamily="34" charset="0"/>
                <a:ea typeface="Times New Roman" panose="02020603050405020304" pitchFamily="18" charset="0"/>
                <a:cs typeface="Times New Roman" panose="02020603050405020304" pitchFamily="18" charset="0"/>
              </a:rPr>
              <a:t> 2023-08-31</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00"/>
              </a:spcBef>
              <a:spcAft>
                <a:spcPts val="900"/>
              </a:spcAft>
            </a:pPr>
            <a:r>
              <a:rPr lang="pl-PL" sz="1800" kern="0" dirty="0">
                <a:effectLst/>
                <a:latin typeface="Tahoma" panose="020B0604030504040204" pitchFamily="34" charset="0"/>
                <a:ea typeface="Times New Roman" panose="02020603050405020304" pitchFamily="18" charset="0"/>
                <a:cs typeface="Times New Roman" panose="02020603050405020304" pitchFamily="18" charset="0"/>
              </a:rPr>
              <a:t>Wartość projektu:</a:t>
            </a:r>
            <a:r>
              <a:rPr lang="pl-PL" sz="1800" b="1" kern="0" dirty="0">
                <a:effectLst/>
                <a:latin typeface="Tahoma" panose="020B0604030504040204" pitchFamily="34" charset="0"/>
                <a:ea typeface="Times New Roman" panose="02020603050405020304" pitchFamily="18" charset="0"/>
                <a:cs typeface="Times New Roman" panose="02020603050405020304" pitchFamily="18" charset="0"/>
              </a:rPr>
              <a:t> 52 663,00 EUR</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00"/>
              </a:spcBef>
              <a:spcAft>
                <a:spcPts val="900"/>
              </a:spcAft>
            </a:pPr>
            <a:r>
              <a:rPr lang="pl-PL" sz="1800" kern="0" dirty="0">
                <a:effectLst/>
                <a:latin typeface="Tahoma" panose="020B0604030504040204" pitchFamily="34" charset="0"/>
                <a:ea typeface="Times New Roman" panose="02020603050405020304" pitchFamily="18" charset="0"/>
                <a:cs typeface="Times New Roman" panose="02020603050405020304" pitchFamily="18" charset="0"/>
              </a:rPr>
              <a:t>Uczestnicy:</a:t>
            </a:r>
            <a:r>
              <a:rPr lang="pl-PL" sz="1800" b="1" kern="0" dirty="0">
                <a:effectLst/>
                <a:latin typeface="Tahoma" panose="020B0604030504040204" pitchFamily="34" charset="0"/>
                <a:ea typeface="Times New Roman" panose="02020603050405020304" pitchFamily="18" charset="0"/>
                <a:cs typeface="Times New Roman" panose="02020603050405020304" pitchFamily="18" charset="0"/>
              </a:rPr>
              <a:t> ok. 28 uczniów PZS w Łopusznie oraz towarzyszących im 3 nauczycieli szkoły</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00"/>
              </a:spcBef>
              <a:spcAft>
                <a:spcPts val="900"/>
              </a:spcAft>
            </a:pPr>
            <a:r>
              <a:rPr lang="pl-PL" sz="1800" kern="0" dirty="0">
                <a:effectLst/>
                <a:latin typeface="Tahoma" panose="020B0604030504040204" pitchFamily="34" charset="0"/>
                <a:ea typeface="Times New Roman" panose="02020603050405020304" pitchFamily="18" charset="0"/>
                <a:cs typeface="Times New Roman" panose="02020603050405020304" pitchFamily="18" charset="0"/>
              </a:rPr>
              <a:t>Opis (cele, rezultaty, działania</a:t>
            </a:r>
            <a:r>
              <a:rPr lang="pl-PL" sz="1800" b="1" kern="0" dirty="0">
                <a:effectLst/>
                <a:latin typeface="Tahoma" panose="020B0604030504040204" pitchFamily="34" charset="0"/>
                <a:ea typeface="Times New Roman" panose="02020603050405020304" pitchFamily="18" charset="0"/>
                <a:cs typeface="Times New Roman" panose="02020603050405020304" pitchFamily="18" charset="0"/>
              </a:rPr>
              <a:t>): Realizacja mobilności międzynarodowej dla uczniów szkoły, polegająca na realizacji zagranicznych staży, mająca na celu wzmocnienie ich kompetencji zawodowych i językowych. Mobilności będą sprowadzały się do jednego wyjazdu grupy na okres dwóch tygodni do Grecji lub Włoch.</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00"/>
              </a:spcBef>
              <a:spcAft>
                <a:spcPts val="900"/>
              </a:spcAft>
            </a:pPr>
            <a:r>
              <a:rPr lang="pl-PL" sz="1800" kern="0" dirty="0">
                <a:effectLst/>
                <a:latin typeface="Tahoma" panose="020B0604030504040204" pitchFamily="34" charset="0"/>
                <a:ea typeface="Times New Roman" panose="02020603050405020304" pitchFamily="18" charset="0"/>
                <a:cs typeface="Times New Roman" panose="02020603050405020304" pitchFamily="18" charset="0"/>
              </a:rPr>
              <a:t>Inne uwagi: </a:t>
            </a:r>
            <a:r>
              <a:rPr lang="pl-PL" sz="1800" b="1" kern="0" dirty="0">
                <a:effectLst/>
                <a:latin typeface="Tahoma" panose="020B0604030504040204" pitchFamily="34" charset="0"/>
                <a:ea typeface="Times New Roman" panose="02020603050405020304" pitchFamily="18" charset="0"/>
                <a:cs typeface="Times New Roman" panose="02020603050405020304" pitchFamily="18" charset="0"/>
              </a:rPr>
              <a:t>Projekt finansowany w 100% ze środków UE (Erasmus+), zaliczka 80%, po zakończeniu projektu płatność końcowa 20%.</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3730496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220FF2-B508-88FD-EE45-0297D15D8AF1}"/>
              </a:ext>
            </a:extLst>
          </p:cNvPr>
          <p:cNvSpPr>
            <a:spLocks noGrp="1"/>
          </p:cNvSpPr>
          <p:nvPr>
            <p:ph type="title"/>
          </p:nvPr>
        </p:nvSpPr>
        <p:spPr>
          <a:xfrm>
            <a:off x="276447" y="-1770680"/>
            <a:ext cx="9707526" cy="5311322"/>
          </a:xfrm>
        </p:spPr>
        <p:txBody>
          <a:bodyPr>
            <a:normAutofit/>
          </a:bodyPr>
          <a:lstStyle/>
          <a:p>
            <a:pPr algn="ctr"/>
            <a:r>
              <a:rPr lang="pl-PL" sz="2400" b="1" i="0" dirty="0">
                <a:solidFill>
                  <a:schemeClr val="accent1">
                    <a:lumMod val="75000"/>
                  </a:schemeClr>
                </a:solidFill>
                <a:effectLst/>
                <a:latin typeface="Palatino Linotype" panose="02040502050505030304" pitchFamily="18" charset="0"/>
              </a:rPr>
              <a:t>Projekt zakładał przeprowadzenie            d</a:t>
            </a:r>
            <a:r>
              <a:rPr lang="pl-PL" sz="2400" b="1" dirty="0">
                <a:solidFill>
                  <a:schemeClr val="accent1">
                    <a:lumMod val="75000"/>
                  </a:schemeClr>
                </a:solidFill>
                <a:latin typeface="Palatino Linotype" panose="02040502050505030304" pitchFamily="18" charset="0"/>
              </a:rPr>
              <a:t>wu</a:t>
            </a:r>
            <a:r>
              <a:rPr lang="pl-PL" sz="2400" b="1" i="0" dirty="0">
                <a:solidFill>
                  <a:schemeClr val="accent1">
                    <a:lumMod val="75000"/>
                  </a:schemeClr>
                </a:solidFill>
                <a:effectLst/>
                <a:latin typeface="Palatino Linotype" panose="02040502050505030304" pitchFamily="18" charset="0"/>
              </a:rPr>
              <a:t>tygodniowych praktyk zawodowych dla </a:t>
            </a:r>
            <a:r>
              <a:rPr lang="pl-PL" sz="2400" b="1" dirty="0">
                <a:solidFill>
                  <a:schemeClr val="accent1">
                    <a:lumMod val="75000"/>
                  </a:schemeClr>
                </a:solidFill>
                <a:latin typeface="Palatino Linotype" panose="02040502050505030304" pitchFamily="18" charset="0"/>
              </a:rPr>
              <a:t>dwudziestoośmio</a:t>
            </a:r>
            <a:r>
              <a:rPr lang="pl-PL" sz="2400" b="1" i="0" dirty="0">
                <a:solidFill>
                  <a:schemeClr val="accent1">
                    <a:lumMod val="75000"/>
                  </a:schemeClr>
                </a:solidFill>
                <a:effectLst/>
                <a:latin typeface="Palatino Linotype" panose="02040502050505030304" pitchFamily="18" charset="0"/>
              </a:rPr>
              <a:t>osobowej grupy  wraz z opiekunami. Na miejsce praktyk wybrano Grecję. </a:t>
            </a:r>
            <a:endParaRPr lang="pl-PL" sz="2400" b="1" dirty="0">
              <a:solidFill>
                <a:schemeClr val="accent1">
                  <a:lumMod val="75000"/>
                </a:schemeClr>
              </a:solidFill>
              <a:latin typeface="Palatino Linotype" panose="02040502050505030304" pitchFamily="18" charset="0"/>
            </a:endParaRPr>
          </a:p>
        </p:txBody>
      </p:sp>
      <p:sp>
        <p:nvSpPr>
          <p:cNvPr id="3" name="Symbol zastępczy zawartości 2">
            <a:extLst>
              <a:ext uri="{FF2B5EF4-FFF2-40B4-BE49-F238E27FC236}">
                <a16:creationId xmlns:a16="http://schemas.microsoft.com/office/drawing/2014/main" id="{3A2F3BC1-838F-E988-13F3-340B3220A3AE}"/>
              </a:ext>
            </a:extLst>
          </p:cNvPr>
          <p:cNvSpPr>
            <a:spLocks noGrp="1"/>
          </p:cNvSpPr>
          <p:nvPr>
            <p:ph idx="1"/>
          </p:nvPr>
        </p:nvSpPr>
        <p:spPr>
          <a:xfrm>
            <a:off x="558209" y="2267412"/>
            <a:ext cx="8234918" cy="1879286"/>
          </a:xfrm>
        </p:spPr>
        <p:txBody>
          <a:bodyPr>
            <a:normAutofit fontScale="92500" lnSpcReduction="20000"/>
          </a:bodyPr>
          <a:lstStyle/>
          <a:p>
            <a:pPr marL="0" indent="0" algn="ctr">
              <a:buNone/>
            </a:pPr>
            <a:r>
              <a:rPr lang="pl-PL" b="1" i="0" dirty="0">
                <a:effectLst/>
                <a:latin typeface="Segoe UI Historic" panose="020B0502040204020203" pitchFamily="34" charset="0"/>
              </a:rPr>
              <a:t>Praktyki  były znakomitym uzupełnieniem nauki w szkole oraz okazją do analizy porównawczej polskich i zagranicznych miejsc pracy. Pozwoliły uczniom na doskonalenie umiejętności interpersonalnych oraz językowych, uczyły radzenia sobie w nowych sytuacjach, lepszego zarządzania czasem i posiadanymi pieniędzmi. </a:t>
            </a:r>
            <a:endParaRPr lang="pl-PL" b="1" dirty="0"/>
          </a:p>
        </p:txBody>
      </p:sp>
      <p:pic>
        <p:nvPicPr>
          <p:cNvPr id="3074" name="Picture 2" descr="Szkoła Podstawowa nr 1 w Chodzieży - Erasmus Plus">
            <a:extLst>
              <a:ext uri="{FF2B5EF4-FFF2-40B4-BE49-F238E27FC236}">
                <a16:creationId xmlns:a16="http://schemas.microsoft.com/office/drawing/2014/main" id="{70CE5367-E508-714F-1402-A0480C5EC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297" y="4146698"/>
            <a:ext cx="2052084" cy="110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3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7D4CE8-6611-D550-8F9B-E5F7EBBEF7B8}"/>
              </a:ext>
            </a:extLst>
          </p:cNvPr>
          <p:cNvSpPr>
            <a:spLocks noGrp="1"/>
          </p:cNvSpPr>
          <p:nvPr>
            <p:ph type="title"/>
          </p:nvPr>
        </p:nvSpPr>
        <p:spPr>
          <a:xfrm>
            <a:off x="0" y="1360967"/>
            <a:ext cx="9324753" cy="795080"/>
          </a:xfrm>
        </p:spPr>
        <p:txBody>
          <a:bodyPr>
            <a:normAutofit fontScale="90000"/>
          </a:bodyPr>
          <a:lstStyle/>
          <a:p>
            <a:pPr algn="ctr"/>
            <a:r>
              <a:rPr lang="pl-PL" b="0" i="0" dirty="0">
                <a:effectLst/>
                <a:latin typeface="Segoe UI Historic" panose="020B0502040204020203" pitchFamily="34" charset="0"/>
              </a:rPr>
              <a:t> </a:t>
            </a:r>
            <a:r>
              <a:rPr lang="pl-PL" sz="3600" b="1" dirty="0">
                <a:latin typeface="Segoe UI Historic" panose="020B0502040204020203" pitchFamily="34" charset="0"/>
              </a:rPr>
              <a:t>Realizacja projektu</a:t>
            </a:r>
            <a:r>
              <a:rPr lang="pl-PL" sz="3600" b="1" i="0" dirty="0">
                <a:effectLst/>
                <a:latin typeface="Segoe UI Historic" panose="020B0502040204020203" pitchFamily="34" charset="0"/>
              </a:rPr>
              <a:t> </a:t>
            </a:r>
            <a:r>
              <a:rPr lang="pl-PL" sz="3600" b="1" dirty="0">
                <a:latin typeface="Segoe UI Historic" panose="020B0502040204020203" pitchFamily="34" charset="0"/>
              </a:rPr>
              <a:t>stworzyła</a:t>
            </a:r>
            <a:r>
              <a:rPr lang="pl-PL" sz="3600" b="1" i="0" dirty="0">
                <a:effectLst/>
                <a:latin typeface="Segoe UI Historic" panose="020B0502040204020203" pitchFamily="34" charset="0"/>
              </a:rPr>
              <a:t> szansę na lepszy start w dorosłą przyszłość. Przyczyniła się do kreowania postaw przedsiębiorczych </a:t>
            </a:r>
            <a:r>
              <a:rPr lang="pl-PL" sz="3600" b="1" dirty="0">
                <a:latin typeface="Segoe UI Historic" panose="020B0502040204020203" pitchFamily="34" charset="0"/>
              </a:rPr>
              <a:t>oraz</a:t>
            </a:r>
            <a:r>
              <a:rPr lang="pl-PL" sz="3600" b="1" i="0" dirty="0">
                <a:effectLst/>
                <a:latin typeface="Segoe UI Historic" panose="020B0502040204020203" pitchFamily="34" charset="0"/>
              </a:rPr>
              <a:t> podniesienia poczucia własnej wartości</a:t>
            </a:r>
            <a:r>
              <a:rPr lang="pl-PL" b="1" i="0" dirty="0">
                <a:effectLst/>
                <a:latin typeface="Segoe UI Historic" panose="020B0502040204020203" pitchFamily="34" charset="0"/>
              </a:rPr>
              <a:t>.</a:t>
            </a:r>
            <a:endParaRPr lang="pl-PL" b="1" dirty="0"/>
          </a:p>
        </p:txBody>
      </p:sp>
      <p:sp>
        <p:nvSpPr>
          <p:cNvPr id="3" name="Symbol zastępczy zawartości 2">
            <a:extLst>
              <a:ext uri="{FF2B5EF4-FFF2-40B4-BE49-F238E27FC236}">
                <a16:creationId xmlns:a16="http://schemas.microsoft.com/office/drawing/2014/main" id="{0BA1D5E9-4D09-C932-664D-0F84DFA5D0BB}"/>
              </a:ext>
            </a:extLst>
          </p:cNvPr>
          <p:cNvSpPr>
            <a:spLocks noGrp="1"/>
          </p:cNvSpPr>
          <p:nvPr>
            <p:ph idx="1"/>
          </p:nvPr>
        </p:nvSpPr>
        <p:spPr>
          <a:xfrm>
            <a:off x="4221126" y="3237614"/>
            <a:ext cx="5671354" cy="1862507"/>
          </a:xfrm>
        </p:spPr>
        <p:txBody>
          <a:bodyPr>
            <a:normAutofit fontScale="62500" lnSpcReduction="20000"/>
          </a:bodyPr>
          <a:lstStyle/>
          <a:p>
            <a:pPr algn="ctr"/>
            <a:r>
              <a:rPr lang="pl-PL" sz="4400" b="0" i="0" dirty="0">
                <a:solidFill>
                  <a:srgbClr val="050505"/>
                </a:solidFill>
                <a:effectLst/>
                <a:latin typeface="Segoe UI Historic" panose="020B0502040204020203" pitchFamily="34" charset="0"/>
              </a:rPr>
              <a:t> </a:t>
            </a:r>
            <a:r>
              <a:rPr lang="pl-PL" sz="4400" b="0" i="0" dirty="0">
                <a:solidFill>
                  <a:schemeClr val="accent2">
                    <a:lumMod val="75000"/>
                  </a:schemeClr>
                </a:solidFill>
                <a:effectLst/>
                <a:latin typeface="Segoe UI Historic" panose="020B0502040204020203" pitchFamily="34" charset="0"/>
              </a:rPr>
              <a:t>Projekt pozwolił również na uwrażliwienie młodzieży na różnice mentalne i kulturowe obu krajów.</a:t>
            </a:r>
            <a:endParaRPr lang="pl-PL" sz="4400" dirty="0">
              <a:solidFill>
                <a:schemeClr val="accent2">
                  <a:lumMod val="75000"/>
                </a:schemeClr>
              </a:solidFill>
            </a:endParaRPr>
          </a:p>
        </p:txBody>
      </p:sp>
      <p:pic>
        <p:nvPicPr>
          <p:cNvPr id="4098" name="Picture 2" descr="Szkoła Podstawowa nr 1 w Chodzieży - Erasmus Plus">
            <a:extLst>
              <a:ext uri="{FF2B5EF4-FFF2-40B4-BE49-F238E27FC236}">
                <a16:creationId xmlns:a16="http://schemas.microsoft.com/office/drawing/2014/main" id="{AA77B1F9-1D89-ADEA-92E2-AF712D688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651" y="3579665"/>
            <a:ext cx="2477846" cy="1520456"/>
          </a:xfrm>
          <a:prstGeom prst="rect">
            <a:avLst/>
          </a:prstGeom>
          <a:noFill/>
          <a:ln>
            <a:solidFill>
              <a:schemeClr val="bg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438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BC14A8-E7DC-1101-7373-A3E98EC73B8B}"/>
              </a:ext>
            </a:extLst>
          </p:cNvPr>
          <p:cNvSpPr>
            <a:spLocks noGrp="1"/>
          </p:cNvSpPr>
          <p:nvPr>
            <p:ph type="title"/>
          </p:nvPr>
        </p:nvSpPr>
        <p:spPr>
          <a:xfrm>
            <a:off x="487326" y="400472"/>
            <a:ext cx="10515600" cy="1325563"/>
          </a:xfrm>
        </p:spPr>
        <p:txBody>
          <a:bodyPr>
            <a:normAutofit/>
          </a:bodyPr>
          <a:lstStyle/>
          <a:p>
            <a:r>
              <a:rPr lang="pl-PL" b="1" i="0" dirty="0">
                <a:effectLst/>
                <a:latin typeface="inherit"/>
              </a:rPr>
              <a:t>Cele projektu:</a:t>
            </a:r>
            <a:endParaRPr lang="pl-PL" dirty="0"/>
          </a:p>
        </p:txBody>
      </p:sp>
      <p:sp>
        <p:nvSpPr>
          <p:cNvPr id="3" name="Symbol zastępczy zawartości 2">
            <a:extLst>
              <a:ext uri="{FF2B5EF4-FFF2-40B4-BE49-F238E27FC236}">
                <a16:creationId xmlns:a16="http://schemas.microsoft.com/office/drawing/2014/main" id="{C4137406-AD75-4529-137F-9CA452B0104F}"/>
              </a:ext>
            </a:extLst>
          </p:cNvPr>
          <p:cNvSpPr>
            <a:spLocks noGrp="1"/>
          </p:cNvSpPr>
          <p:nvPr>
            <p:ph idx="1"/>
          </p:nvPr>
        </p:nvSpPr>
        <p:spPr>
          <a:xfrm>
            <a:off x="207499" y="1648204"/>
            <a:ext cx="10515600" cy="3763770"/>
          </a:xfrm>
        </p:spPr>
        <p:txBody>
          <a:bodyPr>
            <a:normAutofit fontScale="92500" lnSpcReduction="20000"/>
          </a:bodyPr>
          <a:lstStyle/>
          <a:p>
            <a:r>
              <a:rPr lang="pl-PL" b="0" i="0" dirty="0">
                <a:effectLst/>
                <a:latin typeface="Segoe UI Historic" panose="020B0502040204020203" pitchFamily="34" charset="0"/>
              </a:rPr>
              <a:t>Podniesienie kwalifikacji uczestników;</a:t>
            </a:r>
          </a:p>
          <a:p>
            <a:r>
              <a:rPr lang="pl-PL" b="0" i="0" dirty="0">
                <a:effectLst/>
                <a:latin typeface="Segoe UI Historic" panose="020B0502040204020203" pitchFamily="34" charset="0"/>
              </a:rPr>
              <a:t>Rozwijanie ich kompetencji i umiejętności zawodowych;</a:t>
            </a:r>
            <a:endParaRPr lang="pl-PL" dirty="0">
              <a:latin typeface="Segoe UI Historic" panose="020B0502040204020203" pitchFamily="34" charset="0"/>
            </a:endParaRPr>
          </a:p>
          <a:p>
            <a:r>
              <a:rPr lang="pl-PL" b="0" i="0" dirty="0">
                <a:effectLst/>
                <a:latin typeface="Segoe UI Historic" panose="020B0502040204020203" pitchFamily="34" charset="0"/>
              </a:rPr>
              <a:t>Zwiększenie ich szans na regionalnym i europejskim rynku pracy;</a:t>
            </a:r>
          </a:p>
          <a:p>
            <a:r>
              <a:rPr lang="pl-PL" b="0" i="0" dirty="0">
                <a:effectLst/>
                <a:latin typeface="Segoe UI Historic" panose="020B0502040204020203" pitchFamily="34" charset="0"/>
              </a:rPr>
              <a:t>Rozwinięcie umiejętności komunikowania się w języku obcym z użyciem terminologii specjalistycznej i mowy potocznej;</a:t>
            </a:r>
            <a:endParaRPr lang="pl-PL" dirty="0">
              <a:latin typeface="Segoe UI Historic" panose="020B0502040204020203" pitchFamily="34" charset="0"/>
            </a:endParaRPr>
          </a:p>
          <a:p>
            <a:r>
              <a:rPr lang="pl-PL" b="0" i="0" dirty="0">
                <a:effectLst/>
                <a:latin typeface="Segoe UI Historic" panose="020B0502040204020203" pitchFamily="34" charset="0"/>
              </a:rPr>
              <a:t>Przełamywanie barier kulturowych;</a:t>
            </a:r>
          </a:p>
          <a:p>
            <a:r>
              <a:rPr lang="pl-PL" b="0" i="0" dirty="0">
                <a:effectLst/>
                <a:latin typeface="Segoe UI Historic" panose="020B0502040204020203" pitchFamily="34" charset="0"/>
              </a:rPr>
              <a:t>Podniesienie jakości usług świadczonych w zakładach pracy;</a:t>
            </a:r>
            <a:endParaRPr lang="pl-PL" dirty="0">
              <a:latin typeface="Segoe UI Historic" panose="020B0502040204020203" pitchFamily="34" charset="0"/>
            </a:endParaRPr>
          </a:p>
          <a:p>
            <a:r>
              <a:rPr lang="pl-PL" b="0" i="0" dirty="0">
                <a:effectLst/>
                <a:latin typeface="Segoe UI Historic" panose="020B0502040204020203" pitchFamily="34" charset="0"/>
              </a:rPr>
              <a:t>Zwiększenie motywacji do dalszego rozwoju zawodowego;</a:t>
            </a:r>
          </a:p>
          <a:p>
            <a:r>
              <a:rPr lang="pl-PL" b="0" i="0" dirty="0">
                <a:effectLst/>
                <a:latin typeface="Segoe UI Historic" panose="020B0502040204020203" pitchFamily="34" charset="0"/>
              </a:rPr>
              <a:t>Nauka efektywnego zarządzania czasem i otrzymaną gotówką.</a:t>
            </a:r>
            <a:endParaRPr lang="pl-PL" dirty="0"/>
          </a:p>
        </p:txBody>
      </p:sp>
      <p:pic>
        <p:nvPicPr>
          <p:cNvPr id="5122" name="Picture 2" descr="Szkoła Podstawowa nr 1 w Chodzieży - Erasmus Plus">
            <a:extLst>
              <a:ext uri="{FF2B5EF4-FFF2-40B4-BE49-F238E27FC236}">
                <a16:creationId xmlns:a16="http://schemas.microsoft.com/office/drawing/2014/main" id="{8CD3E666-783B-394E-4EDF-62C1EBF3F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052" y="573753"/>
            <a:ext cx="2538451" cy="1744546"/>
          </a:xfrm>
          <a:prstGeom prst="rect">
            <a:avLst/>
          </a:prstGeom>
          <a:noFill/>
          <a:ln>
            <a:solidFill>
              <a:schemeClr val="bg1"/>
            </a:solidFill>
          </a:ln>
          <a:effectLst>
            <a:glow rad="139700">
              <a:schemeClr val="accent6">
                <a:satMod val="175000"/>
                <a:alpha val="40000"/>
              </a:schemeClr>
            </a:glow>
          </a:effectLst>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9700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ppt_w</p:attrName>
                                        </p:attrNameLst>
                                      </p:cBhvr>
                                      <p:tavLst>
                                        <p:tav tm="0" fmla="#ppt_w*sin(2.5*pi*$)">
                                          <p:val>
                                            <p:fltVal val="0"/>
                                          </p:val>
                                        </p:tav>
                                        <p:tav tm="100000">
                                          <p:val>
                                            <p:fltVal val="1"/>
                                          </p:val>
                                        </p:tav>
                                      </p:tavLst>
                                    </p:anim>
                                    <p:anim calcmode="lin" valueType="num">
                                      <p:cBhvr>
                                        <p:cTn id="9"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039106-5350-47E6-5D6D-1FA67ACD2878}"/>
              </a:ext>
            </a:extLst>
          </p:cNvPr>
          <p:cNvSpPr>
            <a:spLocks noGrp="1"/>
          </p:cNvSpPr>
          <p:nvPr>
            <p:ph type="title"/>
          </p:nvPr>
        </p:nvSpPr>
        <p:spPr>
          <a:xfrm>
            <a:off x="-57593" y="801060"/>
            <a:ext cx="10515600" cy="1325563"/>
          </a:xfrm>
        </p:spPr>
        <p:txBody>
          <a:bodyPr>
            <a:noAutofit/>
          </a:bodyPr>
          <a:lstStyle/>
          <a:p>
            <a:pPr algn="ctr"/>
            <a:r>
              <a:rPr lang="pl-PL" sz="2800" b="1" i="0" dirty="0">
                <a:effectLst/>
                <a:latin typeface="Segoe UI Historic" panose="020B0502040204020203" pitchFamily="34" charset="0"/>
              </a:rPr>
              <a:t>W ramach przygotowań uczniowie wzięli udział w zajęciach z języka angielskiego oraz w zajęciach kulturowych, których celem jest przygotowanie uczniów do wyjazdu projektowego</a:t>
            </a:r>
            <a:endParaRPr lang="pl-PL" sz="2800" b="1" dirty="0"/>
          </a:p>
        </p:txBody>
      </p:sp>
      <p:sp>
        <p:nvSpPr>
          <p:cNvPr id="3" name="Symbol zastępczy zawartości 2">
            <a:extLst>
              <a:ext uri="{FF2B5EF4-FFF2-40B4-BE49-F238E27FC236}">
                <a16:creationId xmlns:a16="http://schemas.microsoft.com/office/drawing/2014/main" id="{9D0120C7-24A3-052F-7DC2-C86565B56B27}"/>
              </a:ext>
            </a:extLst>
          </p:cNvPr>
          <p:cNvSpPr>
            <a:spLocks noGrp="1"/>
          </p:cNvSpPr>
          <p:nvPr>
            <p:ph idx="1"/>
          </p:nvPr>
        </p:nvSpPr>
        <p:spPr>
          <a:xfrm>
            <a:off x="507704" y="2403401"/>
            <a:ext cx="9801447" cy="2327977"/>
          </a:xfrm>
        </p:spPr>
        <p:txBody>
          <a:bodyPr/>
          <a:lstStyle/>
          <a:p>
            <a:r>
              <a:rPr lang="pl-PL" b="0" i="0" dirty="0">
                <a:effectLst/>
                <a:latin typeface="Segoe UI Historic" panose="020B0502040204020203" pitchFamily="34" charset="0"/>
              </a:rPr>
              <a:t>Na zajęciach omawiano historię Grecji, zabytki, dziedzictwo kulturowe, mitologię oraz wkład  starożytnej Grecji w rozwój nauki. Uczestnicy zapoznali się również ze środowiskiem geograficznym, współczesną kulturą, zwyczajami, obyczajami, tradycjami, religią oraz kuchnią regionalną.</a:t>
            </a:r>
            <a:endParaRPr lang="pl-PL" dirty="0"/>
          </a:p>
        </p:txBody>
      </p:sp>
      <p:pic>
        <p:nvPicPr>
          <p:cNvPr id="9218" name="Picture 2" descr="Szkoła Podstawowa nr 1 w Chodzieży - Erasmus Plus">
            <a:extLst>
              <a:ext uri="{FF2B5EF4-FFF2-40B4-BE49-F238E27FC236}">
                <a16:creationId xmlns:a16="http://schemas.microsoft.com/office/drawing/2014/main" id="{904EE8ED-04FE-B142-E083-4A0DC8EA7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493" y="4773465"/>
            <a:ext cx="2877879" cy="1543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2656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2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1B04AA-8FE9-8992-8E45-F2EAFB041663}"/>
              </a:ext>
            </a:extLst>
          </p:cNvPr>
          <p:cNvSpPr>
            <a:spLocks noGrp="1"/>
          </p:cNvSpPr>
          <p:nvPr>
            <p:ph type="title"/>
          </p:nvPr>
        </p:nvSpPr>
        <p:spPr>
          <a:xfrm>
            <a:off x="646111" y="452718"/>
            <a:ext cx="9231536" cy="344724"/>
          </a:xfrm>
        </p:spPr>
        <p:txBody>
          <a:bodyPr>
            <a:normAutofit fontScale="90000"/>
          </a:bodyPr>
          <a:lstStyle/>
          <a:p>
            <a:r>
              <a:rPr lang="pl-PL" dirty="0"/>
              <a:t>Staże zagraniczne Erasmus+</a:t>
            </a:r>
          </a:p>
        </p:txBody>
      </p:sp>
      <p:sp>
        <p:nvSpPr>
          <p:cNvPr id="3" name="Symbol zastępczy zawartości 2">
            <a:extLst>
              <a:ext uri="{FF2B5EF4-FFF2-40B4-BE49-F238E27FC236}">
                <a16:creationId xmlns:a16="http://schemas.microsoft.com/office/drawing/2014/main" id="{659D747B-D87E-AE01-377C-34FFFC741246}"/>
              </a:ext>
            </a:extLst>
          </p:cNvPr>
          <p:cNvSpPr>
            <a:spLocks noGrp="1"/>
          </p:cNvSpPr>
          <p:nvPr>
            <p:ph idx="1"/>
          </p:nvPr>
        </p:nvSpPr>
        <p:spPr>
          <a:xfrm>
            <a:off x="646111" y="1191681"/>
            <a:ext cx="9680187" cy="4990317"/>
          </a:xfrm>
        </p:spPr>
        <p:txBody>
          <a:bodyPr>
            <a:normAutofit/>
          </a:bodyPr>
          <a:lstStyle/>
          <a:p>
            <a:pPr marL="57150" algn="just">
              <a:lnSpc>
                <a:spcPct val="107000"/>
              </a:lnSpc>
              <a:spcAft>
                <a:spcPts val="800"/>
              </a:spcAft>
            </a:pPr>
            <a:r>
              <a:rPr lang="pl-PL" sz="1800" u="sng" kern="0" cap="all" dirty="0">
                <a:solidFill>
                  <a:srgbClr val="C11F1F"/>
                </a:solidFill>
                <a:effectLst/>
                <a:latin typeface="Verdana" panose="020B0604030504040204" pitchFamily="34" charset="0"/>
                <a:ea typeface="Times New Roman" panose="02020603050405020304" pitchFamily="18" charset="0"/>
                <a:cs typeface="Times New Roman" panose="02020603050405020304" pitchFamily="18" charset="0"/>
                <a:hlinkClick r:id="rId2" tooltip="Uczniowie Powiatowego Zespołu Szkół przebywają w miejscowości Leptokaria w Grecji w celu realizacji praktyk zawodowych w ramach projektu „ Staże zagraniczne – droga ku lepszej przyszłości”"/>
              </a:rPr>
              <a:t>UCZNIOWIE POWIATOWEGO ZESPOŁU SZKÓŁ PRZEBYWAJĄ W MIEJSCOWOŚCI LEPTOKARIA W GRECJI W CELU REALIZACJI PRAKTYK ZAWODOWYCH W RAMACH PROJEKTU „ STAŻE ZAGRANICZNE – DROGA KU LEPSZEJ PRZYSZŁOŚCI”</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 algn="ctr">
              <a:lnSpc>
                <a:spcPct val="107000"/>
              </a:lnSpc>
              <a:spcAft>
                <a:spcPts val="800"/>
              </a:spcAft>
            </a:pPr>
            <a:r>
              <a:rPr lang="pl-PL" sz="1600" kern="100" dirty="0">
                <a:solidFill>
                  <a:srgbClr val="404040"/>
                </a:solidFill>
                <a:effectLst/>
                <a:latin typeface="Arial Narrow" panose="020B0606020202030204" pitchFamily="34" charset="0"/>
                <a:ea typeface="Calibri" panose="020F0502020204030204" pitchFamily="34" charset="0"/>
                <a:cs typeface="Times New Roman" panose="02020603050405020304" pitchFamily="18" charset="0"/>
              </a:rPr>
              <a:t>W dniach od 30.04.23. do 12.05.23. uczniowie Powiatowego Zespołu Szkół wyjechali do miejscowości </a:t>
            </a:r>
            <a:r>
              <a:rPr lang="pl-PL" sz="1600" kern="100" dirty="0" err="1">
                <a:solidFill>
                  <a:srgbClr val="404040"/>
                </a:solidFill>
                <a:effectLst/>
                <a:latin typeface="Arial Narrow" panose="020B0606020202030204" pitchFamily="34" charset="0"/>
                <a:ea typeface="Calibri" panose="020F0502020204030204" pitchFamily="34" charset="0"/>
                <a:cs typeface="Times New Roman" panose="02020603050405020304" pitchFamily="18" charset="0"/>
              </a:rPr>
              <a:t>Leptokaria</a:t>
            </a:r>
            <a:r>
              <a:rPr lang="pl-PL" sz="1600" kern="100" dirty="0">
                <a:solidFill>
                  <a:srgbClr val="404040"/>
                </a:solidFill>
                <a:effectLst/>
                <a:latin typeface="Arial Narrow" panose="020B0606020202030204" pitchFamily="34" charset="0"/>
                <a:ea typeface="Calibri" panose="020F0502020204030204" pitchFamily="34" charset="0"/>
                <a:cs typeface="Times New Roman" panose="02020603050405020304" pitchFamily="18" charset="0"/>
              </a:rPr>
              <a:t> w Grecji w celu realizacji praktyk zawodowych w ramach projektu „ Staże zagraniczne – droga ku lepszej przyszłości”. Młodzież wraz z opiekunami przebywała w pięknym turystycznym regionie, położonym pomiędzy morzem Egejskim, a masywem mitycznej góry Olimp, pogrążonej w chmurach siedziby bogów greckich. Miasteczko, w którym byli zakwaterowani to </a:t>
            </a:r>
            <a:r>
              <a:rPr lang="pl-PL" sz="1600" kern="100" dirty="0" err="1">
                <a:solidFill>
                  <a:srgbClr val="404040"/>
                </a:solidFill>
                <a:effectLst/>
                <a:latin typeface="Arial Narrow" panose="020B0606020202030204" pitchFamily="34" charset="0"/>
                <a:ea typeface="Calibri" panose="020F0502020204030204" pitchFamily="34" charset="0"/>
                <a:cs typeface="Times New Roman" panose="02020603050405020304" pitchFamily="18" charset="0"/>
              </a:rPr>
              <a:t>Leptokaria</a:t>
            </a:r>
            <a:r>
              <a:rPr lang="pl-PL" sz="1600" kern="100" dirty="0">
                <a:solidFill>
                  <a:srgbClr val="404040"/>
                </a:solidFill>
                <a:effectLst/>
                <a:latin typeface="Arial Narrow" panose="020B0606020202030204" pitchFamily="34" charset="0"/>
                <a:ea typeface="Calibri" panose="020F0502020204030204" pitchFamily="34" charset="0"/>
                <a:cs typeface="Times New Roman" panose="02020603050405020304" pitchFamily="18" charset="0"/>
              </a:rPr>
              <a:t> z jej hotelem Dafni Plus. Jest to bardzo popularny turystyczne region, słynący z mikroklimatu i rozwiniętego rolnictwa. Program pobytu przewiduje w dni robocze praktyki zawodowe u greckich pracodawców, planowane są również wycieczki, wspólne zwiedzanie okolic, poznawanie greckiej kultury, ludzi i zwyczajów.  </a:t>
            </a:r>
            <a:endParaRPr lang="pl-PL" sz="1600" kern="100" dirty="0">
              <a:effectLst/>
              <a:latin typeface="Arial Narrow" panose="020B0606020202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511591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5C25BC-FFED-BDFA-6705-F13F9A6C19EF}"/>
              </a:ext>
            </a:extLst>
          </p:cNvPr>
          <p:cNvSpPr>
            <a:spLocks noGrp="1"/>
          </p:cNvSpPr>
          <p:nvPr>
            <p:ph type="title"/>
          </p:nvPr>
        </p:nvSpPr>
        <p:spPr>
          <a:xfrm rot="12628285">
            <a:off x="15099399" y="7386645"/>
            <a:ext cx="1674572" cy="227223"/>
          </a:xfrm>
        </p:spPr>
        <p:txBody>
          <a:bodyPr>
            <a:normAutofit fontScale="90000"/>
          </a:bodyPr>
          <a:lstStyle/>
          <a:p>
            <a:endParaRPr lang="pl-PL" dirty="0"/>
          </a:p>
        </p:txBody>
      </p:sp>
      <p:pic>
        <p:nvPicPr>
          <p:cNvPr id="6164" name="Picture 20" descr="Szkoła Podstawowa nr 1 w Chodzieży - Erasmus Plus">
            <a:extLst>
              <a:ext uri="{FF2B5EF4-FFF2-40B4-BE49-F238E27FC236}">
                <a16:creationId xmlns:a16="http://schemas.microsoft.com/office/drawing/2014/main" id="{6B477CDB-5D89-25C2-8D26-39CC83E02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261761"/>
            <a:ext cx="2912336" cy="1827563"/>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DC42258F-2340-ED6F-91F8-805039F2A5B4}"/>
              </a:ext>
            </a:extLst>
          </p:cNvPr>
          <p:cNvSpPr txBox="1"/>
          <p:nvPr/>
        </p:nvSpPr>
        <p:spPr>
          <a:xfrm>
            <a:off x="805147" y="370115"/>
            <a:ext cx="2808910" cy="1200329"/>
          </a:xfrm>
          <a:prstGeom prst="rect">
            <a:avLst/>
          </a:prstGeom>
          <a:noFill/>
        </p:spPr>
        <p:txBody>
          <a:bodyPr wrap="square" rtlCol="0">
            <a:spAutoFit/>
          </a:bodyPr>
          <a:lstStyle/>
          <a:p>
            <a:r>
              <a:rPr lang="pl-PL" dirty="0">
                <a:solidFill>
                  <a:schemeClr val="accent1">
                    <a:lumMod val="75000"/>
                  </a:schemeClr>
                </a:solidFill>
              </a:rPr>
              <a:t>Działania przygotowawcze przed wyjazdem na praktyki zawodowe.</a:t>
            </a:r>
          </a:p>
        </p:txBody>
      </p:sp>
      <p:pic>
        <p:nvPicPr>
          <p:cNvPr id="1026" name="Picture 2" descr="Może być zdjęciem przedstawiającym 9 osób, ludzie uczą się i tekst">
            <a:extLst>
              <a:ext uri="{FF2B5EF4-FFF2-40B4-BE49-F238E27FC236}">
                <a16:creationId xmlns:a16="http://schemas.microsoft.com/office/drawing/2014/main" id="{804CD358-1DE0-6EA9-ECE3-0AB987568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457" y="315683"/>
            <a:ext cx="5617028" cy="36902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że być zdjęciem przedstawiającym 11 osób, ludzie uczą się i tabela">
            <a:extLst>
              <a:ext uri="{FF2B5EF4-FFF2-40B4-BE49-F238E27FC236}">
                <a16:creationId xmlns:a16="http://schemas.microsoft.com/office/drawing/2014/main" id="{CE337B8A-0DB5-4AC0-D9E6-2C2BB161DD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343" y="1807028"/>
            <a:ext cx="3048000" cy="307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47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ydarzenie główne">
  <a:themeElements>
    <a:clrScheme name="Wydarzenie główne">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Wydarzenie główne">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ydarzenie główne">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Wydarzenie główne</Template>
  <TotalTime>493</TotalTime>
  <Words>1391</Words>
  <Application>Microsoft Office PowerPoint</Application>
  <PresentationFormat>Panoramiczny</PresentationFormat>
  <Paragraphs>51</Paragraphs>
  <Slides>24</Slides>
  <Notes>0</Notes>
  <HiddenSlides>0</HiddenSlides>
  <MMClips>0</MMClips>
  <ScaleCrop>false</ScaleCrop>
  <HeadingPairs>
    <vt:vector size="6" baseType="variant">
      <vt:variant>
        <vt:lpstr>Używane czcionki</vt:lpstr>
      </vt:variant>
      <vt:variant>
        <vt:i4>14</vt:i4>
      </vt:variant>
      <vt:variant>
        <vt:lpstr>Motyw</vt:lpstr>
      </vt:variant>
      <vt:variant>
        <vt:i4>1</vt:i4>
      </vt:variant>
      <vt:variant>
        <vt:lpstr>Tytuły slajdów</vt:lpstr>
      </vt:variant>
      <vt:variant>
        <vt:i4>24</vt:i4>
      </vt:variant>
    </vt:vector>
  </HeadingPairs>
  <TitlesOfParts>
    <vt:vector size="39" baseType="lpstr">
      <vt:lpstr>Arial</vt:lpstr>
      <vt:lpstr>Arial Narrow</vt:lpstr>
      <vt:lpstr>Calibri</vt:lpstr>
      <vt:lpstr>Candara</vt:lpstr>
      <vt:lpstr>Comic Sans MS</vt:lpstr>
      <vt:lpstr>Gabriola</vt:lpstr>
      <vt:lpstr>Impact</vt:lpstr>
      <vt:lpstr>inherit</vt:lpstr>
      <vt:lpstr>Palatino Linotype</vt:lpstr>
      <vt:lpstr>Roboto</vt:lpstr>
      <vt:lpstr>Segoe Script</vt:lpstr>
      <vt:lpstr>Segoe UI Historic</vt:lpstr>
      <vt:lpstr>Tahoma</vt:lpstr>
      <vt:lpstr>Verdana</vt:lpstr>
      <vt:lpstr>Wydarzenie główne</vt:lpstr>
      <vt:lpstr>’’Staże zagraniczne - droga ku lepszej przyszłości„</vt:lpstr>
      <vt:lpstr> Uczniowie Powiatowego Zespołu Szkół w Łopusznie wzięli udział w realizacji  projektu o nazwie „Staże zagraniczne – droga ku lepszej przyszłości” nr 2022-1-PL01-KA121-VET-000066134. Projekt ten finansowany  był ze środków Programu Erasmus+ (sektor Kształcenie i szkolenie zawodowe)</vt:lpstr>
      <vt:lpstr>POWIATOWY ZESPÓŁ SZKÓŁ W ŁOPUSZNIE ROZPOCZĄŁ REALIZACJĘ NOWEGO PROJEKTU O NAZWIE „STAŻE ZAGRANICZNE – DROGA KU LEPSZEJ PRZYSZŁOŚCI” 2022-1-PL01-KA121-VET-000066134. PROJEKT TEN FINANSOWANY JEST ZE ŚRODKÓW PROGRAMU ERASMUS + (SEKTOR KSZTAŁCENIE I SZKOLENIE ZAWODOWE) </vt:lpstr>
      <vt:lpstr>Projekt zakładał przeprowadzenie            dwutygodniowych praktyk zawodowych dla dwudziestoośmioosobowej grupy  wraz z opiekunami. Na miejsce praktyk wybrano Grecję. </vt:lpstr>
      <vt:lpstr> Realizacja projektu stworzyła szansę na lepszy start w dorosłą przyszłość. Przyczyniła się do kreowania postaw przedsiębiorczych oraz podniesienia poczucia własnej wartości.</vt:lpstr>
      <vt:lpstr>Cele projektu:</vt:lpstr>
      <vt:lpstr>W ramach przygotowań uczniowie wzięli udział w zajęciach z języka angielskiego oraz w zajęciach kulturowych, których celem jest przygotowanie uczniów do wyjazdu projektowego</vt:lpstr>
      <vt:lpstr>Staże zagraniczne Erasmus+</vt:lpstr>
      <vt:lpstr>Prezentacja programu PowerPoint</vt:lpstr>
      <vt:lpstr> </vt:lpstr>
      <vt:lpstr>Spotkanie organizacyjne przed wyjazdem na praktyki zawodowe do Grecji.   Celem wyjazdu była realizacja praktyk zawodowych. Na spotkaniu przedstawiono ideę programu Erasmus+, organizację wyjazdu, program stażu oraz regulamin pobytu. W regulaminie stażu zawarte są wszystkie informacje oraz regulacje prawne dotyczące przebiegu stażu. Przedstawione zostały warunki bytowe i krótki opis miejscowości, w której będą przebywać uczniowie, a także krótko przybliżono mentalność Greków. Poruszony został temat dyscypliny pracy i zachowania zarówno w miejscach odbywania stażu, jak i podczas całego pobytu w Grecji. </vt:lpstr>
      <vt:lpstr>Uczniowie PZS w Łopusznie po raz kolejny  wyruszyli w świat zdobywać nowe doświadczenia, poznawać nowych ludzi, inne kultury i poszerzać swoje horyzonty.</vt:lpstr>
      <vt:lpstr>Realizacja praktyk:</vt:lpstr>
      <vt:lpstr>Młodzież realizująca praktyki zawodowe w ramach projektu o nazwie ,,Staże zagraniczne – droga ku lepszej przyszłości”  w greckim mieście Leptokaria nabywa nowe umiejętności zawodowe i rozwija swoje kompetencje. Dnia 02.05.2023 r. uczniowie kierunku technik usług fryzjerskich odbyli pierwszy dzień praktyk i zapoznali się z ogólnymi zasadami panującymi w salonie fryzjerskim. Poznali zakres uprawnień oraz odpowiedzialności na poszczególnych stanowiskach pracy. Od właścicielki salonu, dowiedzieli się, jakie są trendy fryzjerskie w regionie. Pani Dimitrii z pasją i zaangażowaniem pokazywała swoją pracę w zakładzie. Uczniowie już widzą korzyści z dopiero co rozpoczętych praktyk, odczuwają potrzebę dalszego kształcenia. Doceniają możliwości uczestnictwa w projekcie zagranicznym. </vt:lpstr>
      <vt:lpstr>Uczestnicy praktyk w  Grecji szybko i sprawnie polepszyli znajomość języka angielskiego zarówno w sferze zawodowej jak i w kontaktach interpersonalnych. Zapoznali się z europejskim  rynkiem pracy, podnieśli swoje kwalifikacje oraz wzmocnili poczucie wspólnoty międzykulturowej. Zgłębili tamtejsze zwyczaje i rozpoznali zasady systemu gospodarczego.</vt:lpstr>
      <vt:lpstr>GRUPA INFORMATYKÓW Z WIZYTĄ W FIRMIE BIORAL w Grecji </vt:lpstr>
      <vt:lpstr>Prezentacja programu PowerPoint</vt:lpstr>
      <vt:lpstr>Działania praktyczne:</vt:lpstr>
      <vt:lpstr>Rejs Na Wyspę Skiathos</vt:lpstr>
      <vt:lpstr>Prezentacja programu PowerPoint</vt:lpstr>
      <vt:lpstr>Podczas pobytu w Grecji  młodzież zdobywała  zawodowe kompetencje pod okiem fachowców w firmach, zgodnie z ich kierunkami kształcenia. Tym samym młodzi ludzie przyswoili innowacyjne technologie, poznawali nowoczesne urządzenia, co znacząco wzmocni ich specjalistyczne predyspozycje. Umiejętności organizacyjne, analityczne, dobrą znajomość języka angielskiego czy kreatywność. sĄ to atuty, dzięki którym uczący się w Powiatowym Zespole Szkół  nie powinni W PRZYSZŁOŚCI mieć problemu ze znalezieniem atrakcyjnego miejsca pracy.</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,,Staże zagraniczne- droga ku lepszej przyszłośći”</dc:title>
  <dc:creator>Andrzej Pniewski</dc:creator>
  <cp:lastModifiedBy>Andrzej Pniewski</cp:lastModifiedBy>
  <cp:revision>42</cp:revision>
  <dcterms:created xsi:type="dcterms:W3CDTF">2022-06-05T20:36:40Z</dcterms:created>
  <dcterms:modified xsi:type="dcterms:W3CDTF">2023-05-31T06:14:13Z</dcterms:modified>
</cp:coreProperties>
</file>